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841" r:id="rId1"/>
  </p:sldMasterIdLst>
  <p:notesMasterIdLst>
    <p:notesMasterId r:id="rId63"/>
  </p:notesMasterIdLst>
  <p:handoutMasterIdLst>
    <p:handoutMasterId r:id="rId64"/>
  </p:handoutMasterIdLst>
  <p:sldIdLst>
    <p:sldId id="395" r:id="rId2"/>
    <p:sldId id="396" r:id="rId3"/>
    <p:sldId id="397" r:id="rId4"/>
    <p:sldId id="398" r:id="rId5"/>
    <p:sldId id="399" r:id="rId6"/>
    <p:sldId id="401" r:id="rId7"/>
    <p:sldId id="402" r:id="rId8"/>
    <p:sldId id="403" r:id="rId9"/>
    <p:sldId id="404" r:id="rId10"/>
    <p:sldId id="429" r:id="rId11"/>
    <p:sldId id="406" r:id="rId12"/>
    <p:sldId id="408" r:id="rId13"/>
    <p:sldId id="409" r:id="rId14"/>
    <p:sldId id="410" r:id="rId15"/>
    <p:sldId id="411" r:id="rId16"/>
    <p:sldId id="430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368" r:id="rId26"/>
    <p:sldId id="373" r:id="rId27"/>
    <p:sldId id="371" r:id="rId28"/>
    <p:sldId id="374" r:id="rId29"/>
    <p:sldId id="378" r:id="rId30"/>
    <p:sldId id="379" r:id="rId31"/>
    <p:sldId id="393" r:id="rId32"/>
    <p:sldId id="375" r:id="rId33"/>
    <p:sldId id="376" r:id="rId34"/>
    <p:sldId id="385" r:id="rId35"/>
    <p:sldId id="394" r:id="rId36"/>
    <p:sldId id="392" r:id="rId37"/>
    <p:sldId id="380" r:id="rId38"/>
    <p:sldId id="382" r:id="rId39"/>
    <p:sldId id="383" r:id="rId40"/>
    <p:sldId id="384" r:id="rId41"/>
    <p:sldId id="390" r:id="rId42"/>
    <p:sldId id="391" r:id="rId43"/>
    <p:sldId id="366" r:id="rId44"/>
    <p:sldId id="365" r:id="rId45"/>
    <p:sldId id="364" r:id="rId46"/>
    <p:sldId id="363" r:id="rId47"/>
    <p:sldId id="344" r:id="rId48"/>
    <p:sldId id="357" r:id="rId49"/>
    <p:sldId id="361" r:id="rId50"/>
    <p:sldId id="421" r:id="rId51"/>
    <p:sldId id="388" r:id="rId52"/>
    <p:sldId id="422" r:id="rId53"/>
    <p:sldId id="420" r:id="rId54"/>
    <p:sldId id="389" r:id="rId55"/>
    <p:sldId id="327" r:id="rId56"/>
    <p:sldId id="423" r:id="rId57"/>
    <p:sldId id="424" r:id="rId58"/>
    <p:sldId id="425" r:id="rId59"/>
    <p:sldId id="427" r:id="rId60"/>
    <p:sldId id="428" r:id="rId61"/>
    <p:sldId id="329" r:id="rId62"/>
  </p:sldIdLst>
  <p:sldSz cx="9144000" cy="6858000" type="screen4x3"/>
  <p:notesSz cx="6858000" cy="9144000"/>
  <p:custDataLst>
    <p:tags r:id="rId65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534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80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4B6BC0-3BF2-3840-AE8C-CAB60DF8E630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77CF1AC-CBF1-BC45-A9DC-95D6D59BCECA}">
      <dgm:prSet phldrT="[Text]"/>
      <dgm:spPr/>
      <dgm:t>
        <a:bodyPr/>
        <a:lstStyle/>
        <a:p>
          <a:r>
            <a:rPr lang="nl-NL" dirty="0" smtClean="0"/>
            <a:t>GTPv0  GPRS</a:t>
          </a:r>
          <a:endParaRPr lang="nl-NL" dirty="0"/>
        </a:p>
      </dgm:t>
    </dgm:pt>
    <dgm:pt modelId="{473B331E-2A8C-5742-A082-5EC70602B116}" type="parTrans" cxnId="{F2D1A1C0-9278-604D-BB76-3AB442FD6281}">
      <dgm:prSet/>
      <dgm:spPr/>
      <dgm:t>
        <a:bodyPr/>
        <a:lstStyle/>
        <a:p>
          <a:endParaRPr lang="nl-NL"/>
        </a:p>
      </dgm:t>
    </dgm:pt>
    <dgm:pt modelId="{C95683BA-796A-A841-81D9-02282A8A882D}" type="sibTrans" cxnId="{F2D1A1C0-9278-604D-BB76-3AB442FD6281}">
      <dgm:prSet/>
      <dgm:spPr/>
      <dgm:t>
        <a:bodyPr/>
        <a:lstStyle/>
        <a:p>
          <a:endParaRPr lang="nl-NL"/>
        </a:p>
      </dgm:t>
    </dgm:pt>
    <dgm:pt modelId="{9E5A9770-E855-AC46-A08F-A4D5AACAC309}">
      <dgm:prSet phldrT="[Text]"/>
      <dgm:spPr/>
      <dgm:t>
        <a:bodyPr/>
        <a:lstStyle/>
        <a:p>
          <a:r>
            <a:rPr lang="nl-NL" dirty="0" smtClean="0"/>
            <a:t>GTPv1  GPRS/UMTS</a:t>
          </a:r>
          <a:endParaRPr lang="nl-NL" dirty="0"/>
        </a:p>
      </dgm:t>
    </dgm:pt>
    <dgm:pt modelId="{6D687ACD-3507-C049-9A04-475D544F74B1}" type="parTrans" cxnId="{FE5FAE53-99C2-BB44-8F16-82D9CEE31BC3}">
      <dgm:prSet/>
      <dgm:spPr/>
      <dgm:t>
        <a:bodyPr/>
        <a:lstStyle/>
        <a:p>
          <a:endParaRPr lang="nl-NL"/>
        </a:p>
      </dgm:t>
    </dgm:pt>
    <dgm:pt modelId="{50425BAB-50A7-C74D-836E-5398AEDEFBBF}" type="sibTrans" cxnId="{FE5FAE53-99C2-BB44-8F16-82D9CEE31BC3}">
      <dgm:prSet/>
      <dgm:spPr/>
      <dgm:t>
        <a:bodyPr/>
        <a:lstStyle/>
        <a:p>
          <a:endParaRPr lang="nl-NL"/>
        </a:p>
      </dgm:t>
    </dgm:pt>
    <dgm:pt modelId="{059D0931-17A6-D847-BB33-03C00D50E577}">
      <dgm:prSet phldrT="[Text]"/>
      <dgm:spPr/>
      <dgm:t>
        <a:bodyPr/>
        <a:lstStyle/>
        <a:p>
          <a:r>
            <a:rPr lang="nl-NL" dirty="0" smtClean="0"/>
            <a:t>GTPv2  LTE</a:t>
          </a:r>
          <a:endParaRPr lang="nl-NL" dirty="0"/>
        </a:p>
      </dgm:t>
    </dgm:pt>
    <dgm:pt modelId="{9692F1B0-3497-C541-AC3A-0F8479A594BF}" type="parTrans" cxnId="{2FF13754-FA9F-7C42-B131-2E78B1D464A4}">
      <dgm:prSet/>
      <dgm:spPr/>
      <dgm:t>
        <a:bodyPr/>
        <a:lstStyle/>
        <a:p>
          <a:endParaRPr lang="nl-NL"/>
        </a:p>
      </dgm:t>
    </dgm:pt>
    <dgm:pt modelId="{41CF98B4-844B-5541-941B-53D53C4E20BB}" type="sibTrans" cxnId="{2FF13754-FA9F-7C42-B131-2E78B1D464A4}">
      <dgm:prSet/>
      <dgm:spPr/>
      <dgm:t>
        <a:bodyPr/>
        <a:lstStyle/>
        <a:p>
          <a:endParaRPr lang="nl-NL"/>
        </a:p>
      </dgm:t>
    </dgm:pt>
    <dgm:pt modelId="{A39D3260-08AB-E54E-89D8-8B4E20263E5C}">
      <dgm:prSet phldrT="[Text]"/>
      <dgm:spPr/>
      <dgm:t>
        <a:bodyPr/>
        <a:lstStyle/>
        <a:p>
          <a:r>
            <a:rPr lang="nl-NL" dirty="0" smtClean="0"/>
            <a:t>UDP 2123 / 2152</a:t>
          </a:r>
          <a:endParaRPr lang="nl-NL" dirty="0"/>
        </a:p>
      </dgm:t>
    </dgm:pt>
    <dgm:pt modelId="{E63CA914-6708-6649-8A1C-A5A07205D9B2}" type="parTrans" cxnId="{B0C1204C-51AB-CE4B-9D6D-B1D1B1B7C3FC}">
      <dgm:prSet/>
      <dgm:spPr/>
      <dgm:t>
        <a:bodyPr/>
        <a:lstStyle/>
        <a:p>
          <a:endParaRPr lang="nl-NL"/>
        </a:p>
      </dgm:t>
    </dgm:pt>
    <dgm:pt modelId="{EFA31ADA-68C1-AB41-9DA4-1AF210DE7345}" type="sibTrans" cxnId="{B0C1204C-51AB-CE4B-9D6D-B1D1B1B7C3FC}">
      <dgm:prSet/>
      <dgm:spPr/>
      <dgm:t>
        <a:bodyPr/>
        <a:lstStyle/>
        <a:p>
          <a:endParaRPr lang="nl-NL"/>
        </a:p>
      </dgm:t>
    </dgm:pt>
    <dgm:pt modelId="{2B76C102-BAFC-7B4D-B9A4-CA7688750AE7}">
      <dgm:prSet phldrT="[Text]"/>
      <dgm:spPr/>
      <dgm:t>
        <a:bodyPr/>
        <a:lstStyle/>
        <a:p>
          <a:r>
            <a:rPr lang="nl-NL" dirty="0" smtClean="0"/>
            <a:t>UDP 3386</a:t>
          </a:r>
          <a:endParaRPr lang="nl-NL" dirty="0"/>
        </a:p>
      </dgm:t>
    </dgm:pt>
    <dgm:pt modelId="{F8AAE57A-38C2-0447-8A0C-DF37B532BF37}" type="parTrans" cxnId="{897D0DE1-2782-834D-BF1E-DC78F03C0638}">
      <dgm:prSet/>
      <dgm:spPr/>
      <dgm:t>
        <a:bodyPr/>
        <a:lstStyle/>
        <a:p>
          <a:endParaRPr lang="nl-NL"/>
        </a:p>
      </dgm:t>
    </dgm:pt>
    <dgm:pt modelId="{0730B497-A1E3-B942-B153-14AF0631C197}" type="sibTrans" cxnId="{897D0DE1-2782-834D-BF1E-DC78F03C0638}">
      <dgm:prSet/>
      <dgm:spPr/>
      <dgm:t>
        <a:bodyPr/>
        <a:lstStyle/>
        <a:p>
          <a:endParaRPr lang="nl-NL"/>
        </a:p>
      </dgm:t>
    </dgm:pt>
    <dgm:pt modelId="{89DEE058-69D2-A04B-89D4-9CE5847EA620}">
      <dgm:prSet phldrT="[Text]"/>
      <dgm:spPr/>
      <dgm:t>
        <a:bodyPr/>
        <a:lstStyle/>
        <a:p>
          <a:r>
            <a:rPr lang="nl-NL" dirty="0" smtClean="0"/>
            <a:t>UDP 2123</a:t>
          </a:r>
          <a:endParaRPr lang="nl-NL" dirty="0"/>
        </a:p>
      </dgm:t>
    </dgm:pt>
    <dgm:pt modelId="{42449B3F-8229-AB4A-9541-248AA8572F12}" type="parTrans" cxnId="{C4D1CAA2-2625-2742-8FFE-D4C82D408DDF}">
      <dgm:prSet/>
      <dgm:spPr/>
      <dgm:t>
        <a:bodyPr/>
        <a:lstStyle/>
        <a:p>
          <a:endParaRPr lang="nl-NL"/>
        </a:p>
      </dgm:t>
    </dgm:pt>
    <dgm:pt modelId="{E22A8098-FB7A-CC49-AD05-B47F33B7ED2F}" type="sibTrans" cxnId="{C4D1CAA2-2625-2742-8FFE-D4C82D408DDF}">
      <dgm:prSet/>
      <dgm:spPr/>
      <dgm:t>
        <a:bodyPr/>
        <a:lstStyle/>
        <a:p>
          <a:endParaRPr lang="nl-NL"/>
        </a:p>
      </dgm:t>
    </dgm:pt>
    <dgm:pt modelId="{1E91CA38-33EC-694E-A57B-5198E3D7CDBB}" type="pres">
      <dgm:prSet presAssocID="{1E4B6BC0-3BF2-3840-AE8C-CAB60DF8E6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61B65CFA-2787-CE43-AF63-AB4413656C15}" type="pres">
      <dgm:prSet presAssocID="{277CF1AC-CBF1-BC45-A9DC-95D6D59BCECA}" presName="parentLin" presStyleCnt="0"/>
      <dgm:spPr/>
    </dgm:pt>
    <dgm:pt modelId="{A43318B6-5B27-604D-BF7A-FF11B36807D6}" type="pres">
      <dgm:prSet presAssocID="{277CF1AC-CBF1-BC45-A9DC-95D6D59BCECA}" presName="parentLeftMargin" presStyleLbl="node1" presStyleIdx="0" presStyleCnt="3"/>
      <dgm:spPr/>
      <dgm:t>
        <a:bodyPr/>
        <a:lstStyle/>
        <a:p>
          <a:endParaRPr lang="nl-NL"/>
        </a:p>
      </dgm:t>
    </dgm:pt>
    <dgm:pt modelId="{88EBE3AF-D3A6-0043-8AFC-D96BC84E8191}" type="pres">
      <dgm:prSet presAssocID="{277CF1AC-CBF1-BC45-A9DC-95D6D59BCECA}" presName="parentText" presStyleLbl="node1" presStyleIdx="0" presStyleCnt="3" custLinFactNeighborX="2198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FC17831-8F88-D144-B6D4-DF146EEF99DB}" type="pres">
      <dgm:prSet presAssocID="{277CF1AC-CBF1-BC45-A9DC-95D6D59BCECA}" presName="negativeSpace" presStyleCnt="0"/>
      <dgm:spPr/>
    </dgm:pt>
    <dgm:pt modelId="{B78C2FE1-2D75-9746-9264-7B3C86BF9663}" type="pres">
      <dgm:prSet presAssocID="{277CF1AC-CBF1-BC45-A9DC-95D6D59BCEC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B890B95-8181-2345-AA40-07BA26653817}" type="pres">
      <dgm:prSet presAssocID="{C95683BA-796A-A841-81D9-02282A8A882D}" presName="spaceBetweenRectangles" presStyleCnt="0"/>
      <dgm:spPr/>
    </dgm:pt>
    <dgm:pt modelId="{0D992E1E-DCAF-CB4E-989F-B267452DABDB}" type="pres">
      <dgm:prSet presAssocID="{9E5A9770-E855-AC46-A08F-A4D5AACAC309}" presName="parentLin" presStyleCnt="0"/>
      <dgm:spPr/>
    </dgm:pt>
    <dgm:pt modelId="{81257732-21A8-0A4F-8D08-7EAEA9A0D016}" type="pres">
      <dgm:prSet presAssocID="{9E5A9770-E855-AC46-A08F-A4D5AACAC309}" presName="parentLeftMargin" presStyleLbl="node1" presStyleIdx="0" presStyleCnt="3"/>
      <dgm:spPr/>
      <dgm:t>
        <a:bodyPr/>
        <a:lstStyle/>
        <a:p>
          <a:endParaRPr lang="nl-NL"/>
        </a:p>
      </dgm:t>
    </dgm:pt>
    <dgm:pt modelId="{63A2C815-E022-F248-8782-C814B458783A}" type="pres">
      <dgm:prSet presAssocID="{9E5A9770-E855-AC46-A08F-A4D5AACAC30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13478C7-0591-A946-8A14-1104F10664BF}" type="pres">
      <dgm:prSet presAssocID="{9E5A9770-E855-AC46-A08F-A4D5AACAC309}" presName="negativeSpace" presStyleCnt="0"/>
      <dgm:spPr/>
    </dgm:pt>
    <dgm:pt modelId="{BBB5CF8D-4C26-A14A-AF14-8429CED196F3}" type="pres">
      <dgm:prSet presAssocID="{9E5A9770-E855-AC46-A08F-A4D5AACAC309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B211861-5B88-8F4B-8A9D-B303985A3385}" type="pres">
      <dgm:prSet presAssocID="{50425BAB-50A7-C74D-836E-5398AEDEFBBF}" presName="spaceBetweenRectangles" presStyleCnt="0"/>
      <dgm:spPr/>
    </dgm:pt>
    <dgm:pt modelId="{33CF0816-A185-D849-B960-9352E66C3293}" type="pres">
      <dgm:prSet presAssocID="{059D0931-17A6-D847-BB33-03C00D50E577}" presName="parentLin" presStyleCnt="0"/>
      <dgm:spPr/>
    </dgm:pt>
    <dgm:pt modelId="{B8A81088-7590-9248-9E20-C6B130EE0C13}" type="pres">
      <dgm:prSet presAssocID="{059D0931-17A6-D847-BB33-03C00D50E577}" presName="parentLeftMargin" presStyleLbl="node1" presStyleIdx="1" presStyleCnt="3"/>
      <dgm:spPr/>
      <dgm:t>
        <a:bodyPr/>
        <a:lstStyle/>
        <a:p>
          <a:endParaRPr lang="nl-NL"/>
        </a:p>
      </dgm:t>
    </dgm:pt>
    <dgm:pt modelId="{3D23797C-1B66-E84E-A841-A63984185604}" type="pres">
      <dgm:prSet presAssocID="{059D0931-17A6-D847-BB33-03C00D50E57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9D23B4D-9F41-804C-A183-1CDB9635E03D}" type="pres">
      <dgm:prSet presAssocID="{059D0931-17A6-D847-BB33-03C00D50E577}" presName="negativeSpace" presStyleCnt="0"/>
      <dgm:spPr/>
    </dgm:pt>
    <dgm:pt modelId="{51ACA8C1-7FBD-C244-AE55-B6F89EC11060}" type="pres">
      <dgm:prSet presAssocID="{059D0931-17A6-D847-BB33-03C00D50E57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2FF13754-FA9F-7C42-B131-2E78B1D464A4}" srcId="{1E4B6BC0-3BF2-3840-AE8C-CAB60DF8E630}" destId="{059D0931-17A6-D847-BB33-03C00D50E577}" srcOrd="2" destOrd="0" parTransId="{9692F1B0-3497-C541-AC3A-0F8479A594BF}" sibTransId="{41CF98B4-844B-5541-941B-53D53C4E20BB}"/>
    <dgm:cxn modelId="{9DB87418-E8A1-7545-AA17-202AF81F463E}" type="presOf" srcId="{2B76C102-BAFC-7B4D-B9A4-CA7688750AE7}" destId="{B78C2FE1-2D75-9746-9264-7B3C86BF9663}" srcOrd="0" destOrd="0" presId="urn:microsoft.com/office/officeart/2005/8/layout/list1"/>
    <dgm:cxn modelId="{F591DD14-8553-9B43-B211-91611328388D}" type="presOf" srcId="{059D0931-17A6-D847-BB33-03C00D50E577}" destId="{B8A81088-7590-9248-9E20-C6B130EE0C13}" srcOrd="0" destOrd="0" presId="urn:microsoft.com/office/officeart/2005/8/layout/list1"/>
    <dgm:cxn modelId="{0EB45D94-E6CA-034B-A48A-878664777B18}" type="presOf" srcId="{277CF1AC-CBF1-BC45-A9DC-95D6D59BCECA}" destId="{A43318B6-5B27-604D-BF7A-FF11B36807D6}" srcOrd="0" destOrd="0" presId="urn:microsoft.com/office/officeart/2005/8/layout/list1"/>
    <dgm:cxn modelId="{C4D1CAA2-2625-2742-8FFE-D4C82D408DDF}" srcId="{059D0931-17A6-D847-BB33-03C00D50E577}" destId="{89DEE058-69D2-A04B-89D4-9CE5847EA620}" srcOrd="0" destOrd="0" parTransId="{42449B3F-8229-AB4A-9541-248AA8572F12}" sibTransId="{E22A8098-FB7A-CC49-AD05-B47F33B7ED2F}"/>
    <dgm:cxn modelId="{F2D1A1C0-9278-604D-BB76-3AB442FD6281}" srcId="{1E4B6BC0-3BF2-3840-AE8C-CAB60DF8E630}" destId="{277CF1AC-CBF1-BC45-A9DC-95D6D59BCECA}" srcOrd="0" destOrd="0" parTransId="{473B331E-2A8C-5742-A082-5EC70602B116}" sibTransId="{C95683BA-796A-A841-81D9-02282A8A882D}"/>
    <dgm:cxn modelId="{FE5FAE53-99C2-BB44-8F16-82D9CEE31BC3}" srcId="{1E4B6BC0-3BF2-3840-AE8C-CAB60DF8E630}" destId="{9E5A9770-E855-AC46-A08F-A4D5AACAC309}" srcOrd="1" destOrd="0" parTransId="{6D687ACD-3507-C049-9A04-475D544F74B1}" sibTransId="{50425BAB-50A7-C74D-836E-5398AEDEFBBF}"/>
    <dgm:cxn modelId="{60D3EA43-74A5-9A4C-8C59-06AA88C8999F}" type="presOf" srcId="{1E4B6BC0-3BF2-3840-AE8C-CAB60DF8E630}" destId="{1E91CA38-33EC-694E-A57B-5198E3D7CDBB}" srcOrd="0" destOrd="0" presId="urn:microsoft.com/office/officeart/2005/8/layout/list1"/>
    <dgm:cxn modelId="{B0C1204C-51AB-CE4B-9D6D-B1D1B1B7C3FC}" srcId="{9E5A9770-E855-AC46-A08F-A4D5AACAC309}" destId="{A39D3260-08AB-E54E-89D8-8B4E20263E5C}" srcOrd="0" destOrd="0" parTransId="{E63CA914-6708-6649-8A1C-A5A07205D9B2}" sibTransId="{EFA31ADA-68C1-AB41-9DA4-1AF210DE7345}"/>
    <dgm:cxn modelId="{D9251E27-3B5A-A747-A133-9FB7C1B7BB21}" type="presOf" srcId="{89DEE058-69D2-A04B-89D4-9CE5847EA620}" destId="{51ACA8C1-7FBD-C244-AE55-B6F89EC11060}" srcOrd="0" destOrd="0" presId="urn:microsoft.com/office/officeart/2005/8/layout/list1"/>
    <dgm:cxn modelId="{F99D306F-B4D0-F34C-8535-2D8F517904BE}" type="presOf" srcId="{9E5A9770-E855-AC46-A08F-A4D5AACAC309}" destId="{81257732-21A8-0A4F-8D08-7EAEA9A0D016}" srcOrd="0" destOrd="0" presId="urn:microsoft.com/office/officeart/2005/8/layout/list1"/>
    <dgm:cxn modelId="{DB6B77AC-6AC5-484F-870E-F41076EB39F5}" type="presOf" srcId="{277CF1AC-CBF1-BC45-A9DC-95D6D59BCECA}" destId="{88EBE3AF-D3A6-0043-8AFC-D96BC84E8191}" srcOrd="1" destOrd="0" presId="urn:microsoft.com/office/officeart/2005/8/layout/list1"/>
    <dgm:cxn modelId="{2CF03300-D2AC-AE4F-8EF7-AFA2D6E80B21}" type="presOf" srcId="{9E5A9770-E855-AC46-A08F-A4D5AACAC309}" destId="{63A2C815-E022-F248-8782-C814B458783A}" srcOrd="1" destOrd="0" presId="urn:microsoft.com/office/officeart/2005/8/layout/list1"/>
    <dgm:cxn modelId="{897D0DE1-2782-834D-BF1E-DC78F03C0638}" srcId="{277CF1AC-CBF1-BC45-A9DC-95D6D59BCECA}" destId="{2B76C102-BAFC-7B4D-B9A4-CA7688750AE7}" srcOrd="0" destOrd="0" parTransId="{F8AAE57A-38C2-0447-8A0C-DF37B532BF37}" sibTransId="{0730B497-A1E3-B942-B153-14AF0631C197}"/>
    <dgm:cxn modelId="{2771928F-A504-694B-9078-3BD08B3F3657}" type="presOf" srcId="{059D0931-17A6-D847-BB33-03C00D50E577}" destId="{3D23797C-1B66-E84E-A841-A63984185604}" srcOrd="1" destOrd="0" presId="urn:microsoft.com/office/officeart/2005/8/layout/list1"/>
    <dgm:cxn modelId="{24A7422D-1162-B040-B705-0D7C01588FC1}" type="presOf" srcId="{A39D3260-08AB-E54E-89D8-8B4E20263E5C}" destId="{BBB5CF8D-4C26-A14A-AF14-8429CED196F3}" srcOrd="0" destOrd="0" presId="urn:microsoft.com/office/officeart/2005/8/layout/list1"/>
    <dgm:cxn modelId="{AC1B2650-F6B3-8648-8C51-9984D138E033}" type="presParOf" srcId="{1E91CA38-33EC-694E-A57B-5198E3D7CDBB}" destId="{61B65CFA-2787-CE43-AF63-AB4413656C15}" srcOrd="0" destOrd="0" presId="urn:microsoft.com/office/officeart/2005/8/layout/list1"/>
    <dgm:cxn modelId="{D92C57E5-273A-E04A-A91C-80228A36F7D7}" type="presParOf" srcId="{61B65CFA-2787-CE43-AF63-AB4413656C15}" destId="{A43318B6-5B27-604D-BF7A-FF11B36807D6}" srcOrd="0" destOrd="0" presId="urn:microsoft.com/office/officeart/2005/8/layout/list1"/>
    <dgm:cxn modelId="{1FF8A7BD-2DE1-664D-B735-A40B702F1AB0}" type="presParOf" srcId="{61B65CFA-2787-CE43-AF63-AB4413656C15}" destId="{88EBE3AF-D3A6-0043-8AFC-D96BC84E8191}" srcOrd="1" destOrd="0" presId="urn:microsoft.com/office/officeart/2005/8/layout/list1"/>
    <dgm:cxn modelId="{ADEA99BC-3AFC-3E43-91E2-871DC0517083}" type="presParOf" srcId="{1E91CA38-33EC-694E-A57B-5198E3D7CDBB}" destId="{1FC17831-8F88-D144-B6D4-DF146EEF99DB}" srcOrd="1" destOrd="0" presId="urn:microsoft.com/office/officeart/2005/8/layout/list1"/>
    <dgm:cxn modelId="{C84F889F-B767-C94E-986B-BD4C0618EE29}" type="presParOf" srcId="{1E91CA38-33EC-694E-A57B-5198E3D7CDBB}" destId="{B78C2FE1-2D75-9746-9264-7B3C86BF9663}" srcOrd="2" destOrd="0" presId="urn:microsoft.com/office/officeart/2005/8/layout/list1"/>
    <dgm:cxn modelId="{5CED4ABE-BAB4-7245-AAE1-B7243A0360A9}" type="presParOf" srcId="{1E91CA38-33EC-694E-A57B-5198E3D7CDBB}" destId="{EB890B95-8181-2345-AA40-07BA26653817}" srcOrd="3" destOrd="0" presId="urn:microsoft.com/office/officeart/2005/8/layout/list1"/>
    <dgm:cxn modelId="{49C9217C-72C7-B147-A2A2-3F19305DF175}" type="presParOf" srcId="{1E91CA38-33EC-694E-A57B-5198E3D7CDBB}" destId="{0D992E1E-DCAF-CB4E-989F-B267452DABDB}" srcOrd="4" destOrd="0" presId="urn:microsoft.com/office/officeart/2005/8/layout/list1"/>
    <dgm:cxn modelId="{DA23A6B1-5FDC-7049-9021-DD6F0CAC0261}" type="presParOf" srcId="{0D992E1E-DCAF-CB4E-989F-B267452DABDB}" destId="{81257732-21A8-0A4F-8D08-7EAEA9A0D016}" srcOrd="0" destOrd="0" presId="urn:microsoft.com/office/officeart/2005/8/layout/list1"/>
    <dgm:cxn modelId="{6F88B735-F369-EC44-8029-55C73E09AF9F}" type="presParOf" srcId="{0D992E1E-DCAF-CB4E-989F-B267452DABDB}" destId="{63A2C815-E022-F248-8782-C814B458783A}" srcOrd="1" destOrd="0" presId="urn:microsoft.com/office/officeart/2005/8/layout/list1"/>
    <dgm:cxn modelId="{9DAA1F16-0C18-284A-9619-32595ECFEA3F}" type="presParOf" srcId="{1E91CA38-33EC-694E-A57B-5198E3D7CDBB}" destId="{F13478C7-0591-A946-8A14-1104F10664BF}" srcOrd="5" destOrd="0" presId="urn:microsoft.com/office/officeart/2005/8/layout/list1"/>
    <dgm:cxn modelId="{AB354AC8-710A-DF47-A381-C5468275FA0E}" type="presParOf" srcId="{1E91CA38-33EC-694E-A57B-5198E3D7CDBB}" destId="{BBB5CF8D-4C26-A14A-AF14-8429CED196F3}" srcOrd="6" destOrd="0" presId="urn:microsoft.com/office/officeart/2005/8/layout/list1"/>
    <dgm:cxn modelId="{EC2E5A8B-058D-AF4E-973E-9A46485D2AA5}" type="presParOf" srcId="{1E91CA38-33EC-694E-A57B-5198E3D7CDBB}" destId="{CB211861-5B88-8F4B-8A9D-B303985A3385}" srcOrd="7" destOrd="0" presId="urn:microsoft.com/office/officeart/2005/8/layout/list1"/>
    <dgm:cxn modelId="{E727C5FE-B4F2-DB45-B3EF-504FA985696A}" type="presParOf" srcId="{1E91CA38-33EC-694E-A57B-5198E3D7CDBB}" destId="{33CF0816-A185-D849-B960-9352E66C3293}" srcOrd="8" destOrd="0" presId="urn:microsoft.com/office/officeart/2005/8/layout/list1"/>
    <dgm:cxn modelId="{0A28A8C2-87F8-2D42-BE0F-7E904D2CBF36}" type="presParOf" srcId="{33CF0816-A185-D849-B960-9352E66C3293}" destId="{B8A81088-7590-9248-9E20-C6B130EE0C13}" srcOrd="0" destOrd="0" presId="urn:microsoft.com/office/officeart/2005/8/layout/list1"/>
    <dgm:cxn modelId="{F9F23AFA-1926-3F41-8FCF-B45F757B5916}" type="presParOf" srcId="{33CF0816-A185-D849-B960-9352E66C3293}" destId="{3D23797C-1B66-E84E-A841-A63984185604}" srcOrd="1" destOrd="0" presId="urn:microsoft.com/office/officeart/2005/8/layout/list1"/>
    <dgm:cxn modelId="{A438B7BE-F528-CC4D-995F-1F38E84EDA11}" type="presParOf" srcId="{1E91CA38-33EC-694E-A57B-5198E3D7CDBB}" destId="{D9D23B4D-9F41-804C-A183-1CDB9635E03D}" srcOrd="9" destOrd="0" presId="urn:microsoft.com/office/officeart/2005/8/layout/list1"/>
    <dgm:cxn modelId="{7793A3CC-17F0-444F-84AF-14731987446A}" type="presParOf" srcId="{1E91CA38-33EC-694E-A57B-5198E3D7CDBB}" destId="{51ACA8C1-7FBD-C244-AE55-B6F89EC1106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8C2FE1-2D75-9746-9264-7B3C86BF9663}">
      <dsp:nvSpPr>
        <dsp:cNvPr id="0" name=""/>
        <dsp:cNvSpPr/>
      </dsp:nvSpPr>
      <dsp:spPr>
        <a:xfrm>
          <a:off x="0" y="278850"/>
          <a:ext cx="5026510" cy="7095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0113" tIns="354076" rIns="390113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700" kern="1200" dirty="0" smtClean="0"/>
            <a:t>UDP 3386</a:t>
          </a:r>
          <a:endParaRPr lang="nl-NL" sz="1700" kern="1200" dirty="0"/>
        </a:p>
      </dsp:txBody>
      <dsp:txXfrm>
        <a:off x="0" y="278850"/>
        <a:ext cx="5026510" cy="709537"/>
      </dsp:txXfrm>
    </dsp:sp>
    <dsp:sp modelId="{88EBE3AF-D3A6-0043-8AFC-D96BC84E8191}">
      <dsp:nvSpPr>
        <dsp:cNvPr id="0" name=""/>
        <dsp:cNvSpPr/>
      </dsp:nvSpPr>
      <dsp:spPr>
        <a:xfrm>
          <a:off x="306581" y="27930"/>
          <a:ext cx="3518557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2993" tIns="0" rIns="132993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GTPv0  GPRS</a:t>
          </a:r>
          <a:endParaRPr lang="nl-NL" sz="1700" kern="1200" dirty="0"/>
        </a:p>
      </dsp:txBody>
      <dsp:txXfrm>
        <a:off x="331079" y="52428"/>
        <a:ext cx="3469561" cy="452844"/>
      </dsp:txXfrm>
    </dsp:sp>
    <dsp:sp modelId="{BBB5CF8D-4C26-A14A-AF14-8429CED196F3}">
      <dsp:nvSpPr>
        <dsp:cNvPr id="0" name=""/>
        <dsp:cNvSpPr/>
      </dsp:nvSpPr>
      <dsp:spPr>
        <a:xfrm>
          <a:off x="0" y="1331108"/>
          <a:ext cx="5026510" cy="7095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0113" tIns="354076" rIns="390113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700" kern="1200" dirty="0" smtClean="0"/>
            <a:t>UDP 2123 / 2152</a:t>
          </a:r>
          <a:endParaRPr lang="nl-NL" sz="1700" kern="1200" dirty="0"/>
        </a:p>
      </dsp:txBody>
      <dsp:txXfrm>
        <a:off x="0" y="1331108"/>
        <a:ext cx="5026510" cy="709537"/>
      </dsp:txXfrm>
    </dsp:sp>
    <dsp:sp modelId="{63A2C815-E022-F248-8782-C814B458783A}">
      <dsp:nvSpPr>
        <dsp:cNvPr id="0" name=""/>
        <dsp:cNvSpPr/>
      </dsp:nvSpPr>
      <dsp:spPr>
        <a:xfrm>
          <a:off x="251325" y="1080188"/>
          <a:ext cx="3518557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2993" tIns="0" rIns="132993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GTPv1  GPRS/UMTS</a:t>
          </a:r>
          <a:endParaRPr lang="nl-NL" sz="1700" kern="1200" dirty="0"/>
        </a:p>
      </dsp:txBody>
      <dsp:txXfrm>
        <a:off x="275823" y="1104686"/>
        <a:ext cx="3469561" cy="452844"/>
      </dsp:txXfrm>
    </dsp:sp>
    <dsp:sp modelId="{51ACA8C1-7FBD-C244-AE55-B6F89EC11060}">
      <dsp:nvSpPr>
        <dsp:cNvPr id="0" name=""/>
        <dsp:cNvSpPr/>
      </dsp:nvSpPr>
      <dsp:spPr>
        <a:xfrm>
          <a:off x="0" y="2383365"/>
          <a:ext cx="5026510" cy="7095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0113" tIns="354076" rIns="390113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700" kern="1200" dirty="0" smtClean="0"/>
            <a:t>UDP 2123</a:t>
          </a:r>
          <a:endParaRPr lang="nl-NL" sz="1700" kern="1200" dirty="0"/>
        </a:p>
      </dsp:txBody>
      <dsp:txXfrm>
        <a:off x="0" y="2383365"/>
        <a:ext cx="5026510" cy="709537"/>
      </dsp:txXfrm>
    </dsp:sp>
    <dsp:sp modelId="{3D23797C-1B66-E84E-A841-A63984185604}">
      <dsp:nvSpPr>
        <dsp:cNvPr id="0" name=""/>
        <dsp:cNvSpPr/>
      </dsp:nvSpPr>
      <dsp:spPr>
        <a:xfrm>
          <a:off x="251325" y="2132445"/>
          <a:ext cx="3518557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2993" tIns="0" rIns="132993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GTPv2  LTE</a:t>
          </a:r>
          <a:endParaRPr lang="nl-NL" sz="1700" kern="1200" dirty="0"/>
        </a:p>
      </dsp:txBody>
      <dsp:txXfrm>
        <a:off x="275823" y="2156943"/>
        <a:ext cx="3469561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kpn out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8726488"/>
            <a:ext cx="8699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584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2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494213"/>
            <a:ext cx="4570413" cy="36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Click to edit Master text styles</a:t>
            </a:r>
          </a:p>
          <a:p>
            <a:pPr lvl="1"/>
            <a:r>
              <a:rPr lang="nl-NL" noProof="0" smtClean="0"/>
              <a:t>Second level</a:t>
            </a:r>
          </a:p>
          <a:p>
            <a:pPr lvl="2"/>
            <a:r>
              <a:rPr lang="nl-NL" noProof="0" smtClean="0"/>
              <a:t>Third level</a:t>
            </a:r>
          </a:p>
          <a:p>
            <a:pPr lvl="3"/>
            <a:r>
              <a:rPr lang="nl-NL" noProof="0" smtClean="0"/>
              <a:t>Fourth level</a:t>
            </a:r>
          </a:p>
          <a:p>
            <a:pPr lvl="4"/>
            <a:r>
              <a:rPr lang="nl-NL" noProof="0" smtClean="0"/>
              <a:t>Fifth level</a:t>
            </a:r>
          </a:p>
        </p:txBody>
      </p:sp>
      <p:pic>
        <p:nvPicPr>
          <p:cNvPr id="15364" name="Picture 1034" descr="kpn out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8726488"/>
            <a:ext cx="8699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9672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KPN Sans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KPN Sans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KPN Sans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KPN Sans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KPN Sans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KPN San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107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ＭＳ Ｐゴシック" charset="0"/>
                <a:cs typeface="ＭＳ Ｐゴシック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3220978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  <a:cs typeface="ＭＳ Ｐゴシック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1306397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  <a:cs typeface="ＭＳ Ｐゴシック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3084310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251643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3849204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1149066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2995223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3918436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2139321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229398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KPN San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80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91575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4153806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3182727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3659034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2926381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4160451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latin typeface="KPN Sans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66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896038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KPN Sans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95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1294012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KPN Sans" charset="0"/>
                <a:ea typeface="ＭＳ Ｐゴシック" charset="0"/>
                <a:cs typeface="ＭＳ Ｐゴシック" charset="0"/>
              </a:rPr>
              <a:t>Why?</a:t>
            </a:r>
          </a:p>
          <a:p>
            <a:pPr>
              <a:defRPr/>
            </a:pPr>
            <a:endParaRPr lang="en-US">
              <a:latin typeface="KPN San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>
                <a:latin typeface="KPN Sans" charset="0"/>
                <a:ea typeface="ＭＳ Ｐゴシック" charset="0"/>
                <a:cs typeface="ＭＳ Ｐゴシック" charset="0"/>
              </a:rPr>
              <a:t>-new 4G LTE technolog</a:t>
            </a:r>
          </a:p>
        </p:txBody>
      </p:sp>
    </p:spTree>
    <p:extLst>
      <p:ext uri="{BB962C8B-B14F-4D97-AF65-F5344CB8AC3E}">
        <p14:creationId xmlns:p14="http://schemas.microsoft.com/office/powerpoint/2010/main" val="1540185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2819093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272845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783260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25947010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KPN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0894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MS PGothic" charset="0"/>
                <a:cs typeface="ＭＳ Ｐゴシック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4223835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KPN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2682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KPN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343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KPN San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40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ＭＳ Ｐゴシック" charset="0"/>
                <a:cs typeface="ＭＳ Ｐゴシック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245201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nl-NL" altLang="en-US" smtClean="0"/>
              <a:t>What could they have seen?</a:t>
            </a:r>
          </a:p>
          <a:p>
            <a:r>
              <a:rPr lang="nl-NL" altLang="en-US" smtClean="0"/>
              <a:t>How did they did it?</a:t>
            </a:r>
          </a:p>
          <a:p>
            <a:r>
              <a:rPr lang="nl-NL" altLang="en-US" smtClean="0"/>
              <a:t>Why? Obviously cause that’s what they do with tax money</a:t>
            </a:r>
          </a:p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89278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ＭＳ Ｐゴシック" charset="0"/>
                <a:cs typeface="ＭＳ Ｐゴシック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2051984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ＭＳ Ｐゴシック" charset="0"/>
                <a:cs typeface="ＭＳ Ｐゴシック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3954535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ＭＳ Ｐゴシック" charset="0"/>
                <a:cs typeface="ＭＳ Ｐゴシック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865073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>
                <a:latin typeface="KPN Sans" charset="0"/>
                <a:ea typeface="ＭＳ Ｐゴシック" charset="0"/>
                <a:cs typeface="ＭＳ Ｐゴシック" charset="0"/>
              </a:rPr>
              <a:t>Our devices have changed</a:t>
            </a:r>
          </a:p>
        </p:txBody>
      </p:sp>
    </p:spTree>
    <p:extLst>
      <p:ext uri="{BB962C8B-B14F-4D97-AF65-F5344CB8AC3E}">
        <p14:creationId xmlns:p14="http://schemas.microsoft.com/office/powerpoint/2010/main" val="413012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assification"/>
          <p:cNvSpPr txBox="1">
            <a:spLocks noChangeArrowheads="1"/>
          </p:cNvSpPr>
          <p:nvPr/>
        </p:nvSpPr>
        <p:spPr bwMode="auto">
          <a:xfrm>
            <a:off x="4659313" y="6337300"/>
            <a:ext cx="2865437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600"/>
              </a:lnSpc>
              <a:defRPr/>
            </a:pPr>
            <a:endParaRPr lang="en-US" altLang="en-US" sz="1200" noProof="1" smtClean="0">
              <a:cs typeface="Arial" charset="0"/>
            </a:endParaRPr>
          </a:p>
        </p:txBody>
      </p:sp>
      <p:sp>
        <p:nvSpPr>
          <p:cNvPr id="5" name="footertitle"/>
          <p:cNvSpPr txBox="1">
            <a:spLocks noChangeArrowheads="1"/>
          </p:cNvSpPr>
          <p:nvPr/>
        </p:nvSpPr>
        <p:spPr bwMode="auto">
          <a:xfrm>
            <a:off x="898525" y="6337300"/>
            <a:ext cx="374491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600"/>
              </a:lnSpc>
              <a:defRPr/>
            </a:pPr>
            <a:r>
              <a:rPr lang="en-US" altLang="en-US" sz="1200" b="1" noProof="1" smtClean="0">
                <a:cs typeface="Arial" charset="0"/>
              </a:rPr>
              <a:t>On Her Majesty's Secret Service - GRX &amp; A spy agency</a:t>
            </a:r>
          </a:p>
        </p:txBody>
      </p:sp>
      <p:sp>
        <p:nvSpPr>
          <p:cNvPr id="6" name="classification"/>
          <p:cNvSpPr txBox="1">
            <a:spLocks noChangeArrowheads="1"/>
          </p:cNvSpPr>
          <p:nvPr userDrawn="1"/>
        </p:nvSpPr>
        <p:spPr bwMode="auto">
          <a:xfrm>
            <a:off x="4659313" y="6337300"/>
            <a:ext cx="2865437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600"/>
              </a:lnSpc>
              <a:defRPr/>
            </a:pPr>
            <a:endParaRPr lang="en-US" sz="1200" noProof="1" smtClean="0">
              <a:ea typeface="+mn-ea"/>
            </a:endParaRPr>
          </a:p>
        </p:txBody>
      </p:sp>
      <p:sp>
        <p:nvSpPr>
          <p:cNvPr id="7" name="footertitle"/>
          <p:cNvSpPr txBox="1">
            <a:spLocks noChangeArrowheads="1"/>
          </p:cNvSpPr>
          <p:nvPr userDrawn="1"/>
        </p:nvSpPr>
        <p:spPr bwMode="auto">
          <a:xfrm>
            <a:off x="898525" y="6337300"/>
            <a:ext cx="374491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600"/>
              </a:lnSpc>
              <a:defRPr/>
            </a:pPr>
            <a:r>
              <a:rPr lang="en-US" sz="1200" b="1" noProof="1" smtClean="0">
                <a:ea typeface="+mn-ea"/>
              </a:rPr>
              <a:t>On Her Majesty's Secret Service - GRX &amp; A spy agency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775" y="168275"/>
            <a:ext cx="8421689" cy="989012"/>
          </a:xfrm>
        </p:spPr>
        <p:txBody>
          <a:bodyPr/>
          <a:lstStyle>
            <a:lvl1pPr>
              <a:lnSpc>
                <a:spcPts val="3400"/>
              </a:lnSpc>
              <a:defRPr sz="2800" b="1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nl-NL" alt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251223"/>
            <a:ext cx="8421689" cy="809625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200" b="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nl-NL" altLang="en-US" noProof="0" smtClean="0"/>
          </a:p>
        </p:txBody>
      </p:sp>
      <p:sp>
        <p:nvSpPr>
          <p:cNvPr id="8" name="Rectangle 3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D00B1A-7471-4856-85CB-F2828E995E47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43783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6D0CCB-115C-4C26-BF1E-A26BA3856DD6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769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5438" y="168275"/>
            <a:ext cx="2105025" cy="5922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168275"/>
            <a:ext cx="6164263" cy="5922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85FAD-E760-4F2C-A507-3BB27CCE41A5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90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8775" y="168275"/>
            <a:ext cx="8421688" cy="5922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58775" y="6337300"/>
            <a:ext cx="508000" cy="350838"/>
          </a:xfrm>
        </p:spPr>
        <p:txBody>
          <a:bodyPr/>
          <a:lstStyle>
            <a:lvl1pPr>
              <a:defRPr/>
            </a:lvl1pPr>
          </a:lstStyle>
          <a:p>
            <a:fld id="{FD7BE43C-890A-4E45-B838-B07B5F88D654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1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0CAEB-595F-4E95-9928-A186C83F5334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5689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6642A-3F32-4D9F-AA5D-1C38EA60076A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55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519238"/>
            <a:ext cx="413385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19238"/>
            <a:ext cx="4135438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ED7DD-6B21-4B56-A6FD-24B81B3663A0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02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41159-B7E8-4FA6-BC28-3ECA0C52078D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13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B9A16-18E9-45AB-9429-CF46415D7F15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72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C28DE-D27A-400B-BABF-B4A5E01ABE09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01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852CB-7354-438A-A1A1-FA1AB67BE68B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431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A99500-43E9-45EC-9598-7F32FBE53810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66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58775" y="168275"/>
            <a:ext cx="8421688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Type een titel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58775" y="1519238"/>
            <a:ext cx="842168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5" y="6337300"/>
            <a:ext cx="50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600"/>
              </a:lnSpc>
              <a:defRPr sz="1200" b="1" noProof="1"/>
            </a:lvl1pPr>
          </a:lstStyle>
          <a:p>
            <a:fld id="{39D8A24B-A494-43DE-9ACF-DFC9F5696E71}" type="slidenum">
              <a:rPr altLang="en-US"/>
              <a:pPr/>
              <a:t>‹#›</a:t>
            </a:fld>
            <a:endParaRPr lang="en-US" altLang="en-US"/>
          </a:p>
        </p:txBody>
      </p:sp>
      <p:sp>
        <p:nvSpPr>
          <p:cNvPr id="1029" name="classification"/>
          <p:cNvSpPr txBox="1">
            <a:spLocks noChangeArrowheads="1"/>
          </p:cNvSpPr>
          <p:nvPr/>
        </p:nvSpPr>
        <p:spPr bwMode="auto">
          <a:xfrm>
            <a:off x="4659313" y="6337300"/>
            <a:ext cx="2865437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600"/>
              </a:lnSpc>
              <a:defRPr/>
            </a:pPr>
            <a:endParaRPr lang="en-US" altLang="en-US" sz="1200" noProof="1" smtClean="0">
              <a:cs typeface="Arial" charset="0"/>
            </a:endParaRPr>
          </a:p>
        </p:txBody>
      </p:sp>
      <p:sp>
        <p:nvSpPr>
          <p:cNvPr id="2" name="footertitle"/>
          <p:cNvSpPr txBox="1">
            <a:spLocks noChangeArrowheads="1"/>
          </p:cNvSpPr>
          <p:nvPr/>
        </p:nvSpPr>
        <p:spPr bwMode="auto">
          <a:xfrm>
            <a:off x="898525" y="6337300"/>
            <a:ext cx="374491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600"/>
              </a:lnSpc>
              <a:defRPr/>
            </a:pPr>
            <a:r>
              <a:rPr lang="en-US" altLang="en-US" sz="1200" b="1" smtClean="0">
                <a:cs typeface="Arial" charset="0"/>
              </a:rPr>
              <a:t>On Her Majesty's Secret Service - GRX &amp; A spy agency</a:t>
            </a:r>
            <a:endParaRPr lang="nl-NL" altLang="en-US" sz="1200" b="1" smtClean="0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9" r:id="rId12"/>
  </p:sldLayoutIdLst>
  <p:hf hdr="0" ftr="0" dt="0"/>
  <p:txStyles>
    <p:titleStyle>
      <a:lvl1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90500" indent="-1905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393700" indent="-20161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590550" indent="-195263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500" b="1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787400" indent="-195263" algn="l" rtl="0" eaLnBrk="0" fontAlgn="base" hangingPunct="0">
        <a:lnSpc>
          <a:spcPts val="16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1200" b="1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971550" indent="-182563" algn="l" rtl="0" eaLnBrk="0" fontAlgn="base" hangingPunct="0">
        <a:lnSpc>
          <a:spcPts val="12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900" b="1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1428750" indent="-182563" algn="l" rtl="0" eaLnBrk="1" fontAlgn="base" hangingPunct="1">
        <a:lnSpc>
          <a:spcPts val="12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900" b="1">
          <a:solidFill>
            <a:schemeClr val="tx1"/>
          </a:solidFill>
          <a:latin typeface="+mn-lt"/>
        </a:defRPr>
      </a:lvl6pPr>
      <a:lvl7pPr marL="1885950" indent="-182563" algn="l" rtl="0" eaLnBrk="1" fontAlgn="base" hangingPunct="1">
        <a:lnSpc>
          <a:spcPts val="12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900" b="1">
          <a:solidFill>
            <a:schemeClr val="tx1"/>
          </a:solidFill>
          <a:latin typeface="+mn-lt"/>
        </a:defRPr>
      </a:lvl7pPr>
      <a:lvl8pPr marL="2343150" indent="-182563" algn="l" rtl="0" eaLnBrk="1" fontAlgn="base" hangingPunct="1">
        <a:lnSpc>
          <a:spcPts val="12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900" b="1">
          <a:solidFill>
            <a:schemeClr val="tx1"/>
          </a:solidFill>
          <a:latin typeface="+mn-lt"/>
        </a:defRPr>
      </a:lvl8pPr>
      <a:lvl9pPr marL="2800350" indent="-182563" algn="l" rtl="0" eaLnBrk="1" fontAlgn="base" hangingPunct="1">
        <a:lnSpc>
          <a:spcPts val="1200"/>
        </a:lnSpc>
        <a:spcBef>
          <a:spcPct val="0"/>
        </a:spcBef>
        <a:spcAft>
          <a:spcPct val="0"/>
        </a:spcAft>
        <a:buClr>
          <a:schemeClr val="tx1"/>
        </a:buClr>
        <a:buChar char="•"/>
        <a:defRPr sz="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64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3.jpe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5.jpe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6.jpe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358775" y="168275"/>
            <a:ext cx="8421688" cy="98901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>
                <a:latin typeface="KPN Sans" charset="0"/>
                <a:ea typeface="MS PGothic" charset="0"/>
                <a:cs typeface="MS PGothic" charset="0"/>
              </a:rPr>
              <a:t>On Her Majesty's Secret Service - GRX &amp; A spy agency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58775" y="1250950"/>
            <a:ext cx="8421688" cy="8096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ea typeface="MS PGothic" charset="0"/>
                <a:cs typeface="MS PGothic" charset="0"/>
              </a:rPr>
              <a:t>RUXCON</a:t>
            </a:r>
            <a:r>
              <a:rPr lang="en-GB" b="1" dirty="0" smtClean="0">
                <a:ea typeface="MS PGothic" charset="0"/>
                <a:cs typeface="MS PGothic" charset="0"/>
              </a:rPr>
              <a:t> 2016</a:t>
            </a:r>
            <a:endParaRPr lang="en-GB" b="1" dirty="0">
              <a:latin typeface="KPN Sans" charset="0"/>
              <a:ea typeface="MS PGothic" charset="0"/>
              <a:cs typeface="MS PGothic" charset="0"/>
            </a:endParaRPr>
          </a:p>
        </p:txBody>
      </p:sp>
      <p:sp>
        <p:nvSpPr>
          <p:cNvPr id="5124" name="Rectangle 33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812BB50-C274-4079-8EE8-6FAE9BEDD9FE}" type="slidenum">
              <a:rPr altLang="en-US" sz="1200"/>
              <a:pPr eaLnBrk="1" hangingPunct="1"/>
              <a:t>0</a:t>
            </a:fld>
            <a:endParaRPr lang="en-US" altLang="en-US" sz="1200"/>
          </a:p>
        </p:txBody>
      </p:sp>
      <p:sp>
        <p:nvSpPr>
          <p:cNvPr id="5125" name="datefield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3850" y="2924175"/>
            <a:ext cx="842168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ts val="2200"/>
              </a:lnSpc>
              <a:defRPr/>
            </a:pPr>
            <a:r>
              <a:rPr lang="en-GB" sz="1700" dirty="0" smtClean="0">
                <a:latin typeface="KPN Sans" charset="0"/>
                <a:ea typeface="ＭＳ Ｐゴシック" charset="0"/>
                <a:cs typeface="Arial" charset="0"/>
              </a:rPr>
              <a:t>22</a:t>
            </a:r>
            <a:r>
              <a:rPr lang="en-GB" sz="1700" dirty="0" smtClean="0">
                <a:latin typeface="KPN Sans" charset="0"/>
                <a:ea typeface="ＭＳ Ｐゴシック" charset="0"/>
                <a:cs typeface="Arial" charset="0"/>
              </a:rPr>
              <a:t> </a:t>
            </a:r>
            <a:r>
              <a:rPr lang="en-GB" sz="1700" dirty="0" smtClean="0">
                <a:latin typeface="KPN Sans" charset="0"/>
                <a:ea typeface="ＭＳ Ｐゴシック" charset="0"/>
                <a:cs typeface="Arial" charset="0"/>
              </a:rPr>
              <a:t>October</a:t>
            </a:r>
            <a:r>
              <a:rPr lang="en-GB" sz="1700" dirty="0" smtClean="0">
                <a:latin typeface="KPN Sans" charset="0"/>
                <a:ea typeface="ＭＳ Ｐゴシック" charset="0"/>
                <a:cs typeface="Arial" charset="0"/>
              </a:rPr>
              <a:t> 2016</a:t>
            </a:r>
            <a:endParaRPr lang="en-GB" sz="1700" dirty="0">
              <a:latin typeface="KPN Sans" charset="0"/>
              <a:ea typeface="ＭＳ Ｐゴシック" charset="0"/>
              <a:cs typeface="Arial" charset="0"/>
            </a:endParaRPr>
          </a:p>
        </p:txBody>
      </p:sp>
      <p:sp>
        <p:nvSpPr>
          <p:cNvPr id="5126" name="namefield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3850" y="2565400"/>
            <a:ext cx="842168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2200"/>
              </a:lnSpc>
              <a:defRPr/>
            </a:pPr>
            <a:r>
              <a:rPr lang="en-GB" sz="1700" b="1" dirty="0">
                <a:latin typeface="KPN Sans" charset="0"/>
                <a:ea typeface="ＭＳ Ｐゴシック" charset="0"/>
                <a:cs typeface="Arial" charset="0"/>
              </a:rPr>
              <a:t>Stephen </a:t>
            </a:r>
            <a:r>
              <a:rPr lang="en-GB" sz="1700" b="1" dirty="0" smtClean="0">
                <a:latin typeface="KPN Sans" charset="0"/>
                <a:ea typeface="ＭＳ Ｐゴシック" charset="0"/>
                <a:cs typeface="Arial" charset="0"/>
              </a:rPr>
              <a:t>Kho</a:t>
            </a:r>
            <a:endParaRPr lang="en-GB" sz="1700" b="1" dirty="0">
              <a:latin typeface="KPN Sans" charset="0"/>
              <a:ea typeface="ＭＳ Ｐゴシック" charset="0"/>
              <a:cs typeface="Arial" charset="0"/>
            </a:endParaRPr>
          </a:p>
        </p:txBody>
      </p:sp>
      <p:pic>
        <p:nvPicPr>
          <p:cNvPr id="16390" name="Picture 6" descr="dink_cartoon_gchq_snoop_bi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57563"/>
            <a:ext cx="4073525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" descr="gchq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341438"/>
            <a:ext cx="30622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The Concept</a:t>
            </a:r>
            <a:br>
              <a:rPr lang="nl-NL">
                <a:ea typeface="MS PGothic" charset="0"/>
                <a:cs typeface="MS PGothic" charset="0"/>
              </a:rPr>
            </a:br>
            <a:r>
              <a:rPr lang="nl-NL">
                <a:ea typeface="MS PGothic" charset="0"/>
                <a:cs typeface="MS PGothic" charset="0"/>
              </a:rPr>
              <a:t>Death by Abbreviations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5838718-A63F-4BEB-962A-99AFC325F51B}" type="slidenum">
              <a:rPr altLang="en-US" sz="1200"/>
              <a:pPr eaLnBrk="1" hangingPunct="1"/>
              <a:t>9</a:t>
            </a:fld>
            <a:endParaRPr lang="en-US" altLang="en-US" sz="1200"/>
          </a:p>
        </p:txBody>
      </p:sp>
      <p:pic>
        <p:nvPicPr>
          <p:cNvPr id="31747" name="Picture 5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92600"/>
            <a:ext cx="935038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950" y="1341438"/>
            <a:ext cx="49180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Access Point Name – APN </a:t>
            </a:r>
          </a:p>
          <a:p>
            <a:pPr eaLnBrk="1" hangingPunct="1"/>
            <a:endParaRPr lang="nl-NL" altLang="en-US" sz="1800"/>
          </a:p>
          <a:p>
            <a:pPr eaLnBrk="1" hangingPunct="1"/>
            <a:r>
              <a:rPr lang="nl-NL" altLang="en-US" sz="1800"/>
              <a:t>International Mobile Subscriber Identity – IMSI</a:t>
            </a:r>
          </a:p>
          <a:p>
            <a:pPr eaLnBrk="1" hangingPunct="1"/>
            <a:endParaRPr lang="nl-NL" altLang="en-US" sz="1800"/>
          </a:p>
          <a:p>
            <a:pPr eaLnBrk="1" hangingPunct="1"/>
            <a:r>
              <a:rPr lang="nl-NL" altLang="en-US" sz="1800"/>
              <a:t>Universal Integrated Circuit Card – UICC</a:t>
            </a:r>
          </a:p>
          <a:p>
            <a:pPr eaLnBrk="1" hangingPunct="1"/>
            <a:endParaRPr lang="nl-NL" altLang="en-US" sz="1800"/>
          </a:p>
          <a:p>
            <a:pPr eaLnBrk="1" hangingPunct="1"/>
            <a:r>
              <a:rPr lang="nl-NL" altLang="en-US" sz="1800"/>
              <a:t>Packet Data Protocol Context – PDP Context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950" y="3500438"/>
            <a:ext cx="96678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internet</a:t>
            </a:r>
            <a:endParaRPr lang="nl-NL" dirty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internet</a:t>
            </a:r>
            <a:endParaRPr lang="nl-NL" dirty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365625"/>
            <a:ext cx="187325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779838" y="5661025"/>
            <a:ext cx="109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Gateway</a:t>
            </a:r>
          </a:p>
        </p:txBody>
      </p:sp>
      <p:cxnSp>
        <p:nvCxnSpPr>
          <p:cNvPr id="18" name="Straight Arrow Connector 17"/>
          <p:cNvCxnSpPr>
            <a:stCxn id="31747" idx="3"/>
            <a:endCxn id="9" idx="1"/>
          </p:cNvCxnSpPr>
          <p:nvPr/>
        </p:nvCxnSpPr>
        <p:spPr>
          <a:xfrm>
            <a:off x="1042988" y="5116513"/>
            <a:ext cx="2592387" cy="158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435600" y="5157788"/>
            <a:ext cx="32400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476375" y="5229225"/>
            <a:ext cx="173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mobile network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724525" y="5229225"/>
            <a:ext cx="268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any packet data network </a:t>
            </a:r>
          </a:p>
        </p:txBody>
      </p:sp>
      <p:pic>
        <p:nvPicPr>
          <p:cNvPr id="37" name="Picture 16" descr="ICON_SIMcard_Q1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508500"/>
            <a:ext cx="847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874713" y="3500438"/>
            <a:ext cx="384175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.mnc008.mcc204.gprs</a:t>
            </a:r>
          </a:p>
          <a:p>
            <a:pPr>
              <a:defRPr/>
            </a:pPr>
            <a:r>
              <a:rPr lang="nl-NL" dirty="0">
                <a:solidFill>
                  <a:srgbClr val="82CA51"/>
                </a:solidFill>
                <a:latin typeface="Arial" charset="0"/>
                <a:ea typeface="ＭＳ Ｐゴシック" charset="0"/>
                <a:cs typeface="ＭＳ Ｐゴシック" charset="0"/>
              </a:rPr>
              <a:t>.m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nc008.mcc204.3gppnetworks.org</a:t>
            </a:r>
          </a:p>
        </p:txBody>
      </p:sp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76250"/>
            <a:ext cx="256857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MS PGothic" charset="0"/>
                <a:cs typeface="MS PGothic" charset="0"/>
              </a:rPr>
              <a:t>The Concept</a:t>
            </a:r>
            <a:br>
              <a:rPr lang="en-US">
                <a:ea typeface="MS PGothic" charset="0"/>
                <a:cs typeface="MS PGothic" charset="0"/>
              </a:rPr>
            </a:br>
            <a:r>
              <a:rPr lang="en-US">
                <a:ea typeface="MS PGothic" charset="0"/>
                <a:cs typeface="MS PGothic" charset="0"/>
              </a:rPr>
              <a:t>Elements</a:t>
            </a:r>
            <a:endParaRPr lang="en-GB">
              <a:ea typeface="MS PGothic" charset="0"/>
              <a:cs typeface="MS PGothic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267047C-F4C4-4DAD-8916-AA9331CF083B}" type="slidenum">
              <a:rPr altLang="en-US" sz="1200"/>
              <a:pPr eaLnBrk="1" hangingPunct="1"/>
              <a:t>10</a:t>
            </a:fld>
            <a:endParaRPr lang="en-US" altLang="en-US" sz="1200"/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9286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76475"/>
            <a:ext cx="5207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37063"/>
            <a:ext cx="9699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57563"/>
            <a:ext cx="5207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00663"/>
            <a:ext cx="9699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9218"/>
          <p:cNvSpPr txBox="1">
            <a:spLocks noChangeArrowheads="1"/>
          </p:cNvSpPr>
          <p:nvPr/>
        </p:nvSpPr>
        <p:spPr bwMode="auto">
          <a:xfrm>
            <a:off x="1476375" y="1628775"/>
            <a:ext cx="2312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Radio (BTS / nodeB)</a:t>
            </a:r>
          </a:p>
        </p:txBody>
      </p:sp>
      <p:sp>
        <p:nvSpPr>
          <p:cNvPr id="32777" name="TextBox 9220"/>
          <p:cNvSpPr txBox="1">
            <a:spLocks noChangeArrowheads="1"/>
          </p:cNvSpPr>
          <p:nvPr/>
        </p:nvSpPr>
        <p:spPr bwMode="auto">
          <a:xfrm>
            <a:off x="1476375" y="2636838"/>
            <a:ext cx="2660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Home Location Register</a:t>
            </a:r>
          </a:p>
        </p:txBody>
      </p:sp>
      <p:sp>
        <p:nvSpPr>
          <p:cNvPr id="32778" name="TextBox 9221"/>
          <p:cNvSpPr txBox="1">
            <a:spLocks noChangeArrowheads="1"/>
          </p:cNvSpPr>
          <p:nvPr/>
        </p:nvSpPr>
        <p:spPr bwMode="auto">
          <a:xfrm>
            <a:off x="1476375" y="3716338"/>
            <a:ext cx="309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Serving GPRS support node</a:t>
            </a:r>
          </a:p>
        </p:txBody>
      </p:sp>
      <p:sp>
        <p:nvSpPr>
          <p:cNvPr id="32779" name="TextBox 9222"/>
          <p:cNvSpPr txBox="1">
            <a:spLocks noChangeArrowheads="1"/>
          </p:cNvSpPr>
          <p:nvPr/>
        </p:nvSpPr>
        <p:spPr bwMode="auto">
          <a:xfrm>
            <a:off x="1476375" y="4643438"/>
            <a:ext cx="322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Gateway GPRS support node</a:t>
            </a:r>
          </a:p>
        </p:txBody>
      </p:sp>
      <p:sp>
        <p:nvSpPr>
          <p:cNvPr id="32780" name="TextBox 9223"/>
          <p:cNvSpPr txBox="1">
            <a:spLocks noChangeArrowheads="1"/>
          </p:cNvSpPr>
          <p:nvPr/>
        </p:nvSpPr>
        <p:spPr bwMode="auto">
          <a:xfrm>
            <a:off x="1476375" y="5516563"/>
            <a:ext cx="240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Domain Name Server</a:t>
            </a:r>
          </a:p>
        </p:txBody>
      </p:sp>
      <p:pic>
        <p:nvPicPr>
          <p:cNvPr id="3278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1341438"/>
            <a:ext cx="37338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Connecting the Dots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F6095D1-FDD1-4171-83C9-CB8BCE9543C5}" type="slidenum">
              <a:rPr altLang="en-US" sz="1200"/>
              <a:pPr eaLnBrk="1" hangingPunct="1"/>
              <a:t>11</a:t>
            </a:fld>
            <a:endParaRPr lang="en-US" altLang="en-US" sz="1200"/>
          </a:p>
        </p:txBody>
      </p:sp>
      <p:pic>
        <p:nvPicPr>
          <p:cNvPr id="3584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7563"/>
            <a:ext cx="215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84538"/>
            <a:ext cx="9286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644900"/>
            <a:ext cx="5207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16338"/>
            <a:ext cx="969963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781300"/>
            <a:ext cx="266858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24175"/>
            <a:ext cx="26685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41438"/>
            <a:ext cx="5207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>
            <a:stCxn id="35845" idx="0"/>
            <a:endCxn id="35849" idx="1"/>
          </p:cNvCxnSpPr>
          <p:nvPr/>
        </p:nvCxnSpPr>
        <p:spPr>
          <a:xfrm flipV="1">
            <a:off x="2600325" y="1844675"/>
            <a:ext cx="1250950" cy="1800225"/>
          </a:xfrm>
          <a:prstGeom prst="line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35844" idx="2"/>
            <a:endCxn id="35845" idx="1"/>
          </p:cNvCxnSpPr>
          <p:nvPr/>
        </p:nvCxnSpPr>
        <p:spPr>
          <a:xfrm>
            <a:off x="1363663" y="4148138"/>
            <a:ext cx="976312" cy="1587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85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24400"/>
            <a:ext cx="969963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TextBox 23"/>
          <p:cNvSpPr txBox="1">
            <a:spLocks noChangeArrowheads="1"/>
          </p:cNvSpPr>
          <p:nvPr/>
        </p:nvSpPr>
        <p:spPr bwMode="auto">
          <a:xfrm>
            <a:off x="3708400" y="3716338"/>
            <a:ext cx="966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Gn / S5</a:t>
            </a:r>
          </a:p>
        </p:txBody>
      </p:sp>
      <p:sp>
        <p:nvSpPr>
          <p:cNvPr id="35854" name="TextBox 24"/>
          <p:cNvSpPr txBox="1">
            <a:spLocks noChangeArrowheads="1"/>
          </p:cNvSpPr>
          <p:nvPr/>
        </p:nvSpPr>
        <p:spPr bwMode="auto">
          <a:xfrm>
            <a:off x="2268538" y="2349500"/>
            <a:ext cx="1025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Gr / S11</a:t>
            </a:r>
          </a:p>
        </p:txBody>
      </p:sp>
      <p:sp>
        <p:nvSpPr>
          <p:cNvPr id="35855" name="TextBox 25"/>
          <p:cNvSpPr txBox="1">
            <a:spLocks noChangeArrowheads="1"/>
          </p:cNvSpPr>
          <p:nvPr/>
        </p:nvSpPr>
        <p:spPr bwMode="auto">
          <a:xfrm>
            <a:off x="6659563" y="3716338"/>
            <a:ext cx="235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Packet Data Network</a:t>
            </a:r>
          </a:p>
        </p:txBody>
      </p:sp>
      <p:sp>
        <p:nvSpPr>
          <p:cNvPr id="35856" name="TextBox 26"/>
          <p:cNvSpPr txBox="1">
            <a:spLocks noChangeArrowheads="1"/>
          </p:cNvSpPr>
          <p:nvPr/>
        </p:nvSpPr>
        <p:spPr bwMode="auto">
          <a:xfrm>
            <a:off x="4356100" y="1628775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HLR / HSS</a:t>
            </a:r>
          </a:p>
        </p:txBody>
      </p:sp>
      <p:sp>
        <p:nvSpPr>
          <p:cNvPr id="35857" name="TextBox 27"/>
          <p:cNvSpPr txBox="1">
            <a:spLocks noChangeArrowheads="1"/>
          </p:cNvSpPr>
          <p:nvPr/>
        </p:nvSpPr>
        <p:spPr bwMode="auto">
          <a:xfrm>
            <a:off x="1547813" y="4652963"/>
            <a:ext cx="165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SGSN / S-GW</a:t>
            </a:r>
          </a:p>
        </p:txBody>
      </p:sp>
      <p:sp>
        <p:nvSpPr>
          <p:cNvPr id="35858" name="TextBox 28"/>
          <p:cNvSpPr txBox="1">
            <a:spLocks noChangeArrowheads="1"/>
          </p:cNvSpPr>
          <p:nvPr/>
        </p:nvSpPr>
        <p:spPr bwMode="auto">
          <a:xfrm>
            <a:off x="3779838" y="5516563"/>
            <a:ext cx="67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DNS</a:t>
            </a:r>
          </a:p>
        </p:txBody>
      </p:sp>
      <p:sp>
        <p:nvSpPr>
          <p:cNvPr id="35859" name="TextBox 29"/>
          <p:cNvSpPr txBox="1">
            <a:spLocks noChangeArrowheads="1"/>
          </p:cNvSpPr>
          <p:nvPr/>
        </p:nvSpPr>
        <p:spPr bwMode="auto">
          <a:xfrm>
            <a:off x="5219700" y="3357563"/>
            <a:ext cx="1685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GGSN / P-GW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07950" y="2924175"/>
            <a:ext cx="13779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000"/>
              <a:t>11001100101000101</a:t>
            </a:r>
          </a:p>
        </p:txBody>
      </p:sp>
      <p:cxnSp>
        <p:nvCxnSpPr>
          <p:cNvPr id="35841" name="Straight Arrow Connector 35840"/>
          <p:cNvCxnSpPr>
            <a:stCxn id="35845" idx="3"/>
            <a:endCxn id="35846" idx="1"/>
          </p:cNvCxnSpPr>
          <p:nvPr/>
        </p:nvCxnSpPr>
        <p:spPr>
          <a:xfrm flipV="1">
            <a:off x="2860675" y="4114800"/>
            <a:ext cx="2647950" cy="34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Elbow Connector 35843"/>
          <p:cNvCxnSpPr>
            <a:stCxn id="35846" idx="3"/>
          </p:cNvCxnSpPr>
          <p:nvPr/>
        </p:nvCxnSpPr>
        <p:spPr>
          <a:xfrm>
            <a:off x="2860675" y="4149725"/>
            <a:ext cx="1260475" cy="574675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5847"/>
          <p:cNvCxnSpPr>
            <a:stCxn id="35846" idx="3"/>
          </p:cNvCxnSpPr>
          <p:nvPr/>
        </p:nvCxnSpPr>
        <p:spPr>
          <a:xfrm flipV="1">
            <a:off x="6478588" y="4076700"/>
            <a:ext cx="2486025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438" y="3213100"/>
            <a:ext cx="1476375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GPRS Tunneling Protocol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ED5103B-92CC-4DBF-87AC-570F087B0977}" type="slidenum">
              <a:rPr altLang="en-US" sz="1200"/>
              <a:pPr eaLnBrk="1" hangingPunct="1"/>
              <a:t>12</a:t>
            </a:fld>
            <a:endParaRPr lang="en-US" altLang="en-US" sz="1200"/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23050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059113" y="3284538"/>
            <a:ext cx="194468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59113" y="5732463"/>
            <a:ext cx="194468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59113" y="1700213"/>
            <a:ext cx="194468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>
            <a:off x="5219700" y="3284538"/>
            <a:ext cx="792163" cy="2447925"/>
          </a:xfrm>
          <a:prstGeom prst="righ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1" name="Right Brace 10"/>
          <p:cNvSpPr/>
          <p:nvPr/>
        </p:nvSpPr>
        <p:spPr>
          <a:xfrm>
            <a:off x="5219700" y="1700213"/>
            <a:ext cx="792163" cy="1512887"/>
          </a:xfrm>
          <a:prstGeom prst="righ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6873" name="TextBox 11"/>
          <p:cNvSpPr txBox="1">
            <a:spLocks noChangeArrowheads="1"/>
          </p:cNvSpPr>
          <p:nvPr/>
        </p:nvSpPr>
        <p:spPr bwMode="auto">
          <a:xfrm>
            <a:off x="6011863" y="4292600"/>
            <a:ext cx="2751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Mobile Network Operator</a:t>
            </a:r>
          </a:p>
        </p:txBody>
      </p:sp>
      <p:sp>
        <p:nvSpPr>
          <p:cNvPr id="36874" name="TextBox 12"/>
          <p:cNvSpPr txBox="1">
            <a:spLocks noChangeArrowheads="1"/>
          </p:cNvSpPr>
          <p:nvPr/>
        </p:nvSpPr>
        <p:spPr bwMode="auto">
          <a:xfrm>
            <a:off x="6948488" y="2276475"/>
            <a:ext cx="169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End User Data</a:t>
            </a:r>
          </a:p>
        </p:txBody>
      </p:sp>
      <p:pic>
        <p:nvPicPr>
          <p:cNvPr id="36875" name="Picture 13" descr="istock_000005796067small_wide-db0354f183f691cc68bc7fcf16422b5a65cb4d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860800"/>
            <a:ext cx="22637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6" descr="mobile-app-develop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916113"/>
            <a:ext cx="198278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6873" grpId="0"/>
      <p:bldP spid="368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GPRS Tunneling Protocol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17836B3-3E58-4F39-A869-852F910BE890}" type="slidenum">
              <a:rPr altLang="en-US" sz="1200"/>
              <a:pPr eaLnBrk="1" hangingPunct="1"/>
              <a:t>13</a:t>
            </a:fld>
            <a:endParaRPr lang="en-US" altLang="en-US" sz="1200"/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23050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2700338" y="3500438"/>
            <a:ext cx="12954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5" name="Diagram 14"/>
          <p:cNvGraphicFramePr/>
          <p:nvPr/>
        </p:nvGraphicFramePr>
        <p:xfrm>
          <a:off x="3995936" y="1772816"/>
          <a:ext cx="5026511" cy="312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GPRS Tunneling protocol</a:t>
            </a:r>
            <a:br>
              <a:rPr lang="nl-NL">
                <a:ea typeface="MS PGothic" charset="0"/>
                <a:cs typeface="MS PGothic" charset="0"/>
              </a:rPr>
            </a:br>
            <a:r>
              <a:rPr lang="nl-NL">
                <a:ea typeface="MS PGothic" charset="0"/>
                <a:cs typeface="MS PGothic" charset="0"/>
              </a:rPr>
              <a:t>Header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803C00B-2138-4E23-A1EB-CB1A16B0BBD9}" type="slidenum">
              <a:rPr altLang="en-US" sz="1200"/>
              <a:pPr eaLnBrk="1" hangingPunct="1"/>
              <a:t>14</a:t>
            </a:fld>
            <a:endParaRPr lang="en-US" altLang="en-US" sz="1200"/>
          </a:p>
        </p:txBody>
      </p:sp>
      <p:pic>
        <p:nvPicPr>
          <p:cNvPr id="3891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175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6"/>
          <p:cNvSpPr txBox="1">
            <a:spLocks noChangeArrowheads="1"/>
          </p:cNvSpPr>
          <p:nvPr/>
        </p:nvSpPr>
        <p:spPr bwMode="auto">
          <a:xfrm>
            <a:off x="14288" y="1628775"/>
            <a:ext cx="90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GTPv1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84213" y="2708275"/>
            <a:ext cx="0" cy="1368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813" y="4076700"/>
            <a:ext cx="1417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Should be 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27088" y="3573463"/>
            <a:ext cx="1506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GTP or GTP’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58888" y="2708275"/>
            <a:ext cx="0" cy="865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08400" y="2708275"/>
            <a:ext cx="0" cy="1800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87675" y="4508500"/>
            <a:ext cx="15192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Create</a:t>
            </a:r>
          </a:p>
          <a:p>
            <a:pPr eaLnBrk="1" hangingPunct="1"/>
            <a:r>
              <a:rPr lang="nl-NL" altLang="en-US" sz="1800"/>
              <a:t>Update</a:t>
            </a:r>
          </a:p>
          <a:p>
            <a:pPr eaLnBrk="1" hangingPunct="1"/>
            <a:r>
              <a:rPr lang="nl-NL" altLang="en-US" sz="1800"/>
              <a:t>Delete</a:t>
            </a:r>
          </a:p>
          <a:p>
            <a:pPr eaLnBrk="1" hangingPunct="1"/>
            <a:r>
              <a:rPr lang="nl-NL" altLang="en-US" sz="1800"/>
              <a:t>And 20 more </a:t>
            </a:r>
          </a:p>
          <a:p>
            <a:pPr eaLnBrk="1" hangingPunct="1"/>
            <a:r>
              <a:rPr lang="nl-NL" altLang="en-US" sz="1800"/>
              <a:t>3GPP 29060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716463" y="2852738"/>
            <a:ext cx="0" cy="1008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995738" y="38608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GTP tunnel end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GPRS Tunneling protocol</a:t>
            </a:r>
            <a:br>
              <a:rPr lang="nl-NL">
                <a:ea typeface="MS PGothic" charset="0"/>
                <a:cs typeface="MS PGothic" charset="0"/>
              </a:rPr>
            </a:br>
            <a:r>
              <a:rPr lang="nl-NL">
                <a:ea typeface="MS PGothic" charset="0"/>
                <a:cs typeface="MS PGothic" charset="0"/>
              </a:rPr>
              <a:t>Header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1738C91-87B3-4899-8422-1ECFC6392A72}" type="slidenum">
              <a:rPr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39939" name="TextBox 6"/>
          <p:cNvSpPr txBox="1">
            <a:spLocks noChangeArrowheads="1"/>
          </p:cNvSpPr>
          <p:nvPr/>
        </p:nvSpPr>
        <p:spPr bwMode="auto">
          <a:xfrm>
            <a:off x="14288" y="1628775"/>
            <a:ext cx="196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WireShark output</a:t>
            </a:r>
          </a:p>
        </p:txBody>
      </p:sp>
      <p:pic>
        <p:nvPicPr>
          <p:cNvPr id="39940" name="Picture 2" descr="KoenBoston_MSISDN-31620643176_IMSI-204080660892919_NSAPI-5_APN-portalmmm_nl_20140520_205844_386_pcap____Wireshark_1_10_8___v1_10_8-2-g52a5244_from_master-1_10_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91440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endCxn id="26" idx="1"/>
          </p:cNvCxnSpPr>
          <p:nvPr/>
        </p:nvCxnSpPr>
        <p:spPr>
          <a:xfrm>
            <a:off x="2484438" y="4292600"/>
            <a:ext cx="1511300" cy="184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203575" y="4149725"/>
            <a:ext cx="13684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908175" y="4941888"/>
            <a:ext cx="1439863" cy="71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403350" y="5300663"/>
            <a:ext cx="13684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572000" y="3933825"/>
            <a:ext cx="1417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Should be 1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995738" y="4292600"/>
            <a:ext cx="1506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GTP or GTP’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348038" y="4724400"/>
            <a:ext cx="171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Transport PDU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843213" y="5157788"/>
            <a:ext cx="236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GTP tunnel end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GPRS Tunneling protocol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7FA00C7-A789-4983-8826-B3B85101D705}" type="slidenum">
              <a:rPr altLang="en-US" sz="1200"/>
              <a:pPr eaLnBrk="1" hangingPunct="1"/>
              <a:t>16</a:t>
            </a:fld>
            <a:endParaRPr lang="en-US" altLang="en-US" sz="1200"/>
          </a:p>
        </p:txBody>
      </p:sp>
      <p:graphicFrame>
        <p:nvGraphicFramePr>
          <p:cNvPr id="40963" name="Object 4"/>
          <p:cNvGraphicFramePr>
            <a:graphicFrameLocks noChangeAspect="1"/>
          </p:cNvGraphicFramePr>
          <p:nvPr/>
        </p:nvGraphicFramePr>
        <p:xfrm>
          <a:off x="107950" y="1844675"/>
          <a:ext cx="5165725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7" name="Document" r:id="rId3" imgW="6159273" imgH="5359203" progId="Word.Document.12">
                  <p:embed/>
                </p:oleObj>
              </mc:Choice>
              <mc:Fallback>
                <p:oleObj name="Document" r:id="rId3" imgW="6159273" imgH="5359203" progId="Word.Document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844675"/>
                        <a:ext cx="5165725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323850" y="1341438"/>
            <a:ext cx="4953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Information Elements in a Create PDP Context</a:t>
            </a:r>
          </a:p>
        </p:txBody>
      </p:sp>
      <p:sp>
        <p:nvSpPr>
          <p:cNvPr id="39941" name="TextBox 10"/>
          <p:cNvSpPr txBox="1">
            <a:spLocks noChangeArrowheads="1"/>
          </p:cNvSpPr>
          <p:nvPr/>
        </p:nvSpPr>
        <p:spPr bwMode="auto">
          <a:xfrm>
            <a:off x="5292725" y="3141663"/>
            <a:ext cx="3108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nl-NL" altLang="en-US" sz="1800"/>
              <a:t>APN</a:t>
            </a:r>
          </a:p>
          <a:p>
            <a:pPr eaLnBrk="1" hangingPunct="1">
              <a:buFontTx/>
              <a:buChar char="•"/>
            </a:pPr>
            <a:r>
              <a:rPr lang="nl-NL" altLang="en-US" sz="1800"/>
              <a:t>IMSI</a:t>
            </a:r>
          </a:p>
          <a:p>
            <a:pPr eaLnBrk="1" hangingPunct="1">
              <a:buFontTx/>
              <a:buChar char="•"/>
            </a:pPr>
            <a:r>
              <a:rPr lang="nl-NL" altLang="en-US" sz="1800"/>
              <a:t>End User Address</a:t>
            </a:r>
          </a:p>
          <a:p>
            <a:pPr eaLnBrk="1" hangingPunct="1">
              <a:buFontTx/>
              <a:buChar char="•"/>
            </a:pPr>
            <a:r>
              <a:rPr lang="nl-NL" altLang="en-US" sz="1800"/>
              <a:t>User Location Information</a:t>
            </a:r>
          </a:p>
          <a:p>
            <a:pPr eaLnBrk="1" hangingPunct="1">
              <a:buFontTx/>
              <a:buChar char="•"/>
            </a:pPr>
            <a:r>
              <a:rPr lang="nl-NL" altLang="en-US" sz="1800"/>
              <a:t>IMEI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MS PGothic" charset="0"/>
                <a:cs typeface="MS PGothic" charset="0"/>
              </a:rPr>
              <a:t>GPRS Tunneling protocol</a:t>
            </a:r>
            <a:endParaRPr lang="en-GB">
              <a:ea typeface="MS PGothic" charset="0"/>
              <a:cs typeface="MS PGothic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6099F77-F6D5-4DA8-B77F-6EF529697FCA}" type="slidenum">
              <a:rPr altLang="en-US" sz="1200"/>
              <a:pPr eaLnBrk="1" hangingPunct="1"/>
              <a:t>17</a:t>
            </a:fld>
            <a:endParaRPr lang="en-US" altLang="en-US" sz="1200"/>
          </a:p>
        </p:txBody>
      </p:sp>
      <p:pic>
        <p:nvPicPr>
          <p:cNvPr id="4198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36838"/>
            <a:ext cx="5472112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6477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557338"/>
            <a:ext cx="14763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57338"/>
            <a:ext cx="14763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042988" y="2781300"/>
            <a:ext cx="0" cy="34559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42988" y="3068638"/>
            <a:ext cx="36004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042988" y="3500438"/>
            <a:ext cx="36004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042988" y="3933825"/>
            <a:ext cx="72009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042988" y="4365625"/>
            <a:ext cx="72009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42988" y="4797425"/>
            <a:ext cx="72009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042988" y="5229225"/>
            <a:ext cx="72009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42988" y="5661025"/>
            <a:ext cx="72009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042988" y="6092825"/>
            <a:ext cx="72009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643438" y="2781300"/>
            <a:ext cx="0" cy="34559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243888" y="2781300"/>
            <a:ext cx="0" cy="34559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002" name="TextBox 18"/>
          <p:cNvSpPr txBox="1">
            <a:spLocks noChangeArrowheads="1"/>
          </p:cNvSpPr>
          <p:nvPr/>
        </p:nvSpPr>
        <p:spPr bwMode="auto">
          <a:xfrm>
            <a:off x="684213" y="1196975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SGSN</a:t>
            </a:r>
          </a:p>
        </p:txBody>
      </p:sp>
      <p:sp>
        <p:nvSpPr>
          <p:cNvPr id="42003" name="TextBox 28"/>
          <p:cNvSpPr txBox="1">
            <a:spLocks noChangeArrowheads="1"/>
          </p:cNvSpPr>
          <p:nvPr/>
        </p:nvSpPr>
        <p:spPr bwMode="auto">
          <a:xfrm>
            <a:off x="4211638" y="1196975"/>
            <a:ext cx="67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DNS</a:t>
            </a:r>
          </a:p>
        </p:txBody>
      </p:sp>
      <p:sp>
        <p:nvSpPr>
          <p:cNvPr id="42004" name="TextBox 29"/>
          <p:cNvSpPr txBox="1">
            <a:spLocks noChangeArrowheads="1"/>
          </p:cNvSpPr>
          <p:nvPr/>
        </p:nvSpPr>
        <p:spPr bwMode="auto">
          <a:xfrm>
            <a:off x="7812088" y="1196975"/>
            <a:ext cx="865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GGSN</a:t>
            </a:r>
          </a:p>
        </p:txBody>
      </p:sp>
      <p:sp>
        <p:nvSpPr>
          <p:cNvPr id="42005" name="TextBox 24"/>
          <p:cNvSpPr txBox="1">
            <a:spLocks noChangeArrowheads="1"/>
          </p:cNvSpPr>
          <p:nvPr/>
        </p:nvSpPr>
        <p:spPr bwMode="auto">
          <a:xfrm>
            <a:off x="1258888" y="2636838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 </a:t>
            </a:r>
          </a:p>
        </p:txBody>
      </p:sp>
      <p:sp>
        <p:nvSpPr>
          <p:cNvPr id="42006" name="TextBox 27"/>
          <p:cNvSpPr txBox="1">
            <a:spLocks noChangeArrowheads="1"/>
          </p:cNvSpPr>
          <p:nvPr/>
        </p:nvSpPr>
        <p:spPr bwMode="auto">
          <a:xfrm>
            <a:off x="1692275" y="2636838"/>
            <a:ext cx="241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DNS Query APN IP address</a:t>
            </a:r>
          </a:p>
        </p:txBody>
      </p:sp>
      <p:sp>
        <p:nvSpPr>
          <p:cNvPr id="42007" name="TextBox 32"/>
          <p:cNvSpPr txBox="1">
            <a:spLocks noChangeArrowheads="1"/>
          </p:cNvSpPr>
          <p:nvPr/>
        </p:nvSpPr>
        <p:spPr bwMode="auto">
          <a:xfrm>
            <a:off x="1547813" y="3141663"/>
            <a:ext cx="27352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DNS Response APN IP address</a:t>
            </a:r>
          </a:p>
        </p:txBody>
      </p:sp>
      <p:sp>
        <p:nvSpPr>
          <p:cNvPr id="42008" name="TextBox 35"/>
          <p:cNvSpPr txBox="1">
            <a:spLocks noChangeArrowheads="1"/>
          </p:cNvSpPr>
          <p:nvPr/>
        </p:nvSpPr>
        <p:spPr bwMode="auto">
          <a:xfrm>
            <a:off x="5137150" y="3625850"/>
            <a:ext cx="2530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Create PDP Context Request</a:t>
            </a:r>
          </a:p>
        </p:txBody>
      </p:sp>
      <p:sp>
        <p:nvSpPr>
          <p:cNvPr id="42009" name="TextBox 36"/>
          <p:cNvSpPr txBox="1">
            <a:spLocks noChangeArrowheads="1"/>
          </p:cNvSpPr>
          <p:nvPr/>
        </p:nvSpPr>
        <p:spPr bwMode="auto">
          <a:xfrm>
            <a:off x="1619250" y="4005263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Create PDP Context Response</a:t>
            </a:r>
          </a:p>
        </p:txBody>
      </p:sp>
      <p:sp>
        <p:nvSpPr>
          <p:cNvPr id="42010" name="TextBox 37"/>
          <p:cNvSpPr txBox="1">
            <a:spLocks noChangeArrowheads="1"/>
          </p:cNvSpPr>
          <p:nvPr/>
        </p:nvSpPr>
        <p:spPr bwMode="auto">
          <a:xfrm>
            <a:off x="6084888" y="4437063"/>
            <a:ext cx="722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T-PDU</a:t>
            </a:r>
          </a:p>
        </p:txBody>
      </p:sp>
      <p:sp>
        <p:nvSpPr>
          <p:cNvPr id="42011" name="TextBox 38"/>
          <p:cNvSpPr txBox="1">
            <a:spLocks noChangeArrowheads="1"/>
          </p:cNvSpPr>
          <p:nvPr/>
        </p:nvSpPr>
        <p:spPr bwMode="auto">
          <a:xfrm>
            <a:off x="2411413" y="4868863"/>
            <a:ext cx="72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T-PDU</a:t>
            </a:r>
          </a:p>
        </p:txBody>
      </p:sp>
      <p:sp>
        <p:nvSpPr>
          <p:cNvPr id="42012" name="TextBox 39"/>
          <p:cNvSpPr txBox="1">
            <a:spLocks noChangeArrowheads="1"/>
          </p:cNvSpPr>
          <p:nvPr/>
        </p:nvSpPr>
        <p:spPr bwMode="auto">
          <a:xfrm>
            <a:off x="5137150" y="5300663"/>
            <a:ext cx="2506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Delete PDP Context Request</a:t>
            </a:r>
          </a:p>
        </p:txBody>
      </p:sp>
      <p:sp>
        <p:nvSpPr>
          <p:cNvPr id="42013" name="TextBox 40"/>
          <p:cNvSpPr txBox="1">
            <a:spLocks noChangeArrowheads="1"/>
          </p:cNvSpPr>
          <p:nvPr/>
        </p:nvSpPr>
        <p:spPr bwMode="auto">
          <a:xfrm>
            <a:off x="1619250" y="5713413"/>
            <a:ext cx="2646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Delete PDP Context Response</a:t>
            </a:r>
          </a:p>
        </p:txBody>
      </p:sp>
      <p:sp>
        <p:nvSpPr>
          <p:cNvPr id="9216" name="Left Brace 9215"/>
          <p:cNvSpPr/>
          <p:nvPr/>
        </p:nvSpPr>
        <p:spPr>
          <a:xfrm>
            <a:off x="755650" y="3933825"/>
            <a:ext cx="215900" cy="43180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3" name="Left Brace 42"/>
          <p:cNvSpPr/>
          <p:nvPr/>
        </p:nvSpPr>
        <p:spPr>
          <a:xfrm>
            <a:off x="755650" y="4797425"/>
            <a:ext cx="215900" cy="43180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4" name="Left Brace 43"/>
          <p:cNvSpPr/>
          <p:nvPr/>
        </p:nvSpPr>
        <p:spPr>
          <a:xfrm>
            <a:off x="755650" y="5661025"/>
            <a:ext cx="215900" cy="43180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2017" name="TextBox 9216"/>
          <p:cNvSpPr txBox="1">
            <a:spLocks noChangeArrowheads="1"/>
          </p:cNvSpPr>
          <p:nvPr/>
        </p:nvSpPr>
        <p:spPr bwMode="auto">
          <a:xfrm>
            <a:off x="107950" y="4005263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2123</a:t>
            </a:r>
          </a:p>
        </p:txBody>
      </p:sp>
      <p:sp>
        <p:nvSpPr>
          <p:cNvPr id="42018" name="TextBox 45"/>
          <p:cNvSpPr txBox="1">
            <a:spLocks noChangeArrowheads="1"/>
          </p:cNvSpPr>
          <p:nvPr/>
        </p:nvSpPr>
        <p:spPr bwMode="auto">
          <a:xfrm>
            <a:off x="107950" y="5732463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2123</a:t>
            </a:r>
          </a:p>
        </p:txBody>
      </p:sp>
      <p:sp>
        <p:nvSpPr>
          <p:cNvPr id="42019" name="TextBox 46"/>
          <p:cNvSpPr txBox="1">
            <a:spLocks noChangeArrowheads="1"/>
          </p:cNvSpPr>
          <p:nvPr/>
        </p:nvSpPr>
        <p:spPr bwMode="auto">
          <a:xfrm>
            <a:off x="107950" y="4868863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2152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6" grpId="0"/>
      <p:bldP spid="42007" grpId="0"/>
      <p:bldP spid="42008" grpId="0"/>
      <p:bldP spid="42009" grpId="0"/>
      <p:bldP spid="42010" grpId="0"/>
      <p:bldP spid="42011" grpId="0"/>
      <p:bldP spid="42012" grpId="0"/>
      <p:bldP spid="42013" grpId="0"/>
      <p:bldP spid="9216" grpId="0" animBg="1"/>
      <p:bldP spid="43" grpId="0" animBg="1"/>
      <p:bldP spid="44" grpId="0" animBg="1"/>
      <p:bldP spid="42017" grpId="0"/>
      <p:bldP spid="42018" grpId="0"/>
      <p:bldP spid="420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GPRS Roaming eXchange</a:t>
            </a:r>
            <a:br>
              <a:rPr lang="en-US" altLang="en-US" smtClean="0"/>
            </a:br>
            <a:r>
              <a:rPr lang="en-GB" altLang="en-US" smtClean="0"/>
              <a:t/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3E4F224-D0CF-4E15-95A2-524A16FB4FF8}" type="slidenum">
              <a:rPr altLang="en-US" sz="1200"/>
              <a:pPr eaLnBrk="1" hangingPunct="1"/>
              <a:t>18</a:t>
            </a:fld>
            <a:endParaRPr lang="en-US" altLang="en-US" sz="1200"/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4023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latin typeface="KPN Sans" charset="0"/>
                <a:ea typeface="MS PGothic" charset="0"/>
                <a:cs typeface="MS PGothic" charset="0"/>
              </a:rPr>
              <a:t>Agenda</a:t>
            </a:r>
            <a:r>
              <a:rPr lang="en-GB">
                <a:ea typeface="MS PGothic" charset="0"/>
                <a:cs typeface="MS PGothic" charset="0"/>
              </a:rPr>
              <a:t>	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/>
            <a:r>
              <a:rPr lang="en-GB" altLang="en-US" b="0" dirty="0" smtClean="0"/>
              <a:t>Introduction</a:t>
            </a:r>
            <a:endParaRPr lang="en-GB" altLang="en-US" b="0" dirty="0" smtClean="0"/>
          </a:p>
          <a:p>
            <a:pPr eaLnBrk="1" hangingPunct="1"/>
            <a:endParaRPr lang="en-GB" altLang="en-US" b="0" dirty="0" smtClean="0"/>
          </a:p>
          <a:p>
            <a:pPr eaLnBrk="1" hangingPunct="1"/>
            <a:r>
              <a:rPr lang="en-GB" altLang="en-US" b="0" dirty="0" smtClean="0"/>
              <a:t>Why this talk</a:t>
            </a:r>
            <a:endParaRPr lang="en-GB" altLang="en-US" b="0" dirty="0" smtClean="0"/>
          </a:p>
          <a:p>
            <a:pPr eaLnBrk="1" hangingPunct="1"/>
            <a:endParaRPr lang="en-GB" altLang="en-US" b="0" dirty="0" smtClean="0"/>
          </a:p>
          <a:p>
            <a:pPr eaLnBrk="1" hangingPunct="1"/>
            <a:r>
              <a:rPr lang="en-GB" altLang="en-US" b="0" dirty="0" smtClean="0"/>
              <a:t>GRX architecture &amp; protocols</a:t>
            </a:r>
          </a:p>
          <a:p>
            <a:pPr eaLnBrk="1" hangingPunct="1">
              <a:buFontTx/>
              <a:buNone/>
            </a:pPr>
            <a:endParaRPr lang="en-GB" altLang="en-US" b="0" dirty="0" smtClean="0"/>
          </a:p>
          <a:p>
            <a:pPr eaLnBrk="1" hangingPunct="1"/>
            <a:r>
              <a:rPr lang="en-GB" altLang="en-US" b="0" dirty="0" smtClean="0"/>
              <a:t>GRX landscape – what we found &amp; why it is interesting</a:t>
            </a:r>
          </a:p>
          <a:p>
            <a:pPr eaLnBrk="1" hangingPunct="1"/>
            <a:endParaRPr lang="en-GB" altLang="en-US" b="0" dirty="0" smtClean="0"/>
          </a:p>
          <a:p>
            <a:pPr eaLnBrk="1" hangingPunct="1"/>
            <a:r>
              <a:rPr lang="en-GB" altLang="en-US" b="0" dirty="0" smtClean="0"/>
              <a:t>Vulnerabilities, attack vectors &amp; techniques interesting to spy agencies</a:t>
            </a:r>
          </a:p>
          <a:p>
            <a:pPr eaLnBrk="1" hangingPunct="1"/>
            <a:endParaRPr lang="en-GB" altLang="en-US" b="0" dirty="0" smtClean="0"/>
          </a:p>
          <a:p>
            <a:pPr eaLnBrk="1" hangingPunct="1"/>
            <a:r>
              <a:rPr lang="en-GB" altLang="en-US" b="0" dirty="0" smtClean="0"/>
              <a:t>Mitigation &amp; best practises</a:t>
            </a:r>
          </a:p>
          <a:p>
            <a:pPr eaLnBrk="1" hangingPunct="1"/>
            <a:endParaRPr lang="en-GB" altLang="en-US" b="0" dirty="0" smtClean="0"/>
          </a:p>
          <a:p>
            <a:pPr eaLnBrk="1" hangingPunct="1"/>
            <a:r>
              <a:rPr lang="en-GB" altLang="en-US" b="0" dirty="0" smtClean="0"/>
              <a:t>Conclusions</a:t>
            </a:r>
          </a:p>
          <a:p>
            <a:pPr eaLnBrk="1" hangingPunct="1"/>
            <a:endParaRPr lang="en-GB" altLang="en-US" b="0" dirty="0" smtClean="0"/>
          </a:p>
          <a:p>
            <a:pPr eaLnBrk="1" hangingPunct="1"/>
            <a:r>
              <a:rPr lang="en-GB" altLang="en-US" b="0" dirty="0" smtClean="0"/>
              <a:t>Q&amp;A</a:t>
            </a:r>
          </a:p>
          <a:p>
            <a:pPr eaLnBrk="1" hangingPunct="1"/>
            <a:endParaRPr lang="en-GB" altLang="en-US" dirty="0" smtClean="0"/>
          </a:p>
          <a:p>
            <a:pPr eaLnBrk="1" hangingPunct="1">
              <a:buFontTx/>
              <a:buNone/>
            </a:pPr>
            <a:endParaRPr lang="en-GB" altLang="en-US" dirty="0" smtClean="0"/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33A9FF1-78D5-42AB-9184-4172768A8CB6}" type="slidenum">
              <a:rPr altLang="en-US" sz="1200"/>
              <a:pPr eaLnBrk="1" hangingPunct="1"/>
              <a:t>1</a:t>
            </a:fld>
            <a:endParaRPr lang="en-US" altLang="en-US" sz="12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GPRS Roaming eXchange</a:t>
            </a:r>
            <a:br>
              <a:rPr lang="en-US" altLang="en-US" smtClean="0"/>
            </a:br>
            <a:r>
              <a:rPr lang="en-GB" altLang="en-US" smtClean="0"/>
              <a:t/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6B71BC2-7C95-44C1-B1FF-A0976E4F8EF3}" type="slidenum">
              <a:rPr altLang="en-US" sz="1200"/>
              <a:pPr eaLnBrk="1" hangingPunct="1"/>
              <a:t>19</a:t>
            </a:fld>
            <a:endParaRPr lang="en-US" altLang="en-US" sz="1200"/>
          </a:p>
        </p:txBody>
      </p:sp>
      <p:pic>
        <p:nvPicPr>
          <p:cNvPr id="4608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52738"/>
            <a:ext cx="215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52738"/>
            <a:ext cx="9286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068638"/>
            <a:ext cx="1439863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1341438"/>
            <a:ext cx="5207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292600"/>
            <a:ext cx="969962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213100"/>
            <a:ext cx="5207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354388"/>
            <a:ext cx="9699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068638"/>
            <a:ext cx="143986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68638"/>
            <a:ext cx="1439863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141663"/>
            <a:ext cx="15398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TextBox 19"/>
          <p:cNvSpPr txBox="1">
            <a:spLocks noChangeArrowheads="1"/>
          </p:cNvSpPr>
          <p:nvPr/>
        </p:nvSpPr>
        <p:spPr bwMode="auto">
          <a:xfrm>
            <a:off x="1258888" y="4149725"/>
            <a:ext cx="839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SGSN</a:t>
            </a:r>
          </a:p>
        </p:txBody>
      </p:sp>
      <p:sp>
        <p:nvSpPr>
          <p:cNvPr id="46094" name="TextBox 20"/>
          <p:cNvSpPr txBox="1">
            <a:spLocks noChangeArrowheads="1"/>
          </p:cNvSpPr>
          <p:nvPr/>
        </p:nvSpPr>
        <p:spPr bwMode="auto">
          <a:xfrm>
            <a:off x="2339975" y="5013325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DNS</a:t>
            </a:r>
          </a:p>
        </p:txBody>
      </p:sp>
      <p:sp>
        <p:nvSpPr>
          <p:cNvPr id="46095" name="TextBox 21"/>
          <p:cNvSpPr txBox="1">
            <a:spLocks noChangeArrowheads="1"/>
          </p:cNvSpPr>
          <p:nvPr/>
        </p:nvSpPr>
        <p:spPr bwMode="auto">
          <a:xfrm>
            <a:off x="6300788" y="4149725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GGSN</a:t>
            </a:r>
          </a:p>
        </p:txBody>
      </p:sp>
      <p:sp>
        <p:nvSpPr>
          <p:cNvPr id="46096" name="TextBox 22"/>
          <p:cNvSpPr txBox="1">
            <a:spLocks noChangeArrowheads="1"/>
          </p:cNvSpPr>
          <p:nvPr/>
        </p:nvSpPr>
        <p:spPr bwMode="auto">
          <a:xfrm>
            <a:off x="6157913" y="1484313"/>
            <a:ext cx="64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HLR</a:t>
            </a:r>
          </a:p>
        </p:txBody>
      </p:sp>
      <p:cxnSp>
        <p:nvCxnSpPr>
          <p:cNvPr id="25" name="Straight Connector 24"/>
          <p:cNvCxnSpPr>
            <a:stCxn id="46088" idx="0"/>
            <a:endCxn id="46086" idx="1"/>
          </p:cNvCxnSpPr>
          <p:nvPr/>
        </p:nvCxnSpPr>
        <p:spPr>
          <a:xfrm flipV="1">
            <a:off x="1663700" y="1844675"/>
            <a:ext cx="3989388" cy="1368425"/>
          </a:xfrm>
          <a:prstGeom prst="line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 rot="-974280">
            <a:off x="3397250" y="2044700"/>
            <a:ext cx="620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SS7</a:t>
            </a:r>
          </a:p>
        </p:txBody>
      </p:sp>
      <p:sp>
        <p:nvSpPr>
          <p:cNvPr id="46099" name="TextBox 26"/>
          <p:cNvSpPr txBox="1">
            <a:spLocks noChangeArrowheads="1"/>
          </p:cNvSpPr>
          <p:nvPr/>
        </p:nvSpPr>
        <p:spPr bwMode="auto">
          <a:xfrm>
            <a:off x="2411413" y="3213100"/>
            <a:ext cx="493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Gn</a:t>
            </a:r>
          </a:p>
        </p:txBody>
      </p:sp>
      <p:sp>
        <p:nvSpPr>
          <p:cNvPr id="46100" name="TextBox 29"/>
          <p:cNvSpPr txBox="1">
            <a:spLocks noChangeArrowheads="1"/>
          </p:cNvSpPr>
          <p:nvPr/>
        </p:nvSpPr>
        <p:spPr bwMode="auto">
          <a:xfrm>
            <a:off x="5364163" y="321310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Gn</a:t>
            </a:r>
          </a:p>
        </p:txBody>
      </p:sp>
      <p:sp>
        <p:nvSpPr>
          <p:cNvPr id="46101" name="TextBox 27"/>
          <p:cNvSpPr txBox="1">
            <a:spLocks noChangeArrowheads="1"/>
          </p:cNvSpPr>
          <p:nvPr/>
        </p:nvSpPr>
        <p:spPr bwMode="auto">
          <a:xfrm>
            <a:off x="7451725" y="3284538"/>
            <a:ext cx="103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nl-NL" altLang="en-US" sz="1800"/>
              <a:t>Packet</a:t>
            </a:r>
          </a:p>
          <a:p>
            <a:pPr algn="ctr" eaLnBrk="1" hangingPunct="1"/>
            <a:r>
              <a:rPr lang="nl-NL" altLang="en-US" sz="1800"/>
              <a:t>Data</a:t>
            </a:r>
          </a:p>
          <a:p>
            <a:pPr algn="ctr" eaLnBrk="1" hangingPunct="1"/>
            <a:r>
              <a:rPr lang="nl-NL" altLang="en-US" sz="1800"/>
              <a:t>Network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908175" y="3716338"/>
            <a:ext cx="1422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17" name="Elbow Connector 9216"/>
          <p:cNvCxnSpPr>
            <a:stCxn id="46088" idx="3"/>
            <a:endCxn id="46087" idx="0"/>
          </p:cNvCxnSpPr>
          <p:nvPr/>
        </p:nvCxnSpPr>
        <p:spPr>
          <a:xfrm>
            <a:off x="1924050" y="3716338"/>
            <a:ext cx="757238" cy="576262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19" name="Straight Arrow Connector 9218"/>
          <p:cNvCxnSpPr>
            <a:stCxn id="46084" idx="2"/>
            <a:endCxn id="46088" idx="1"/>
          </p:cNvCxnSpPr>
          <p:nvPr/>
        </p:nvCxnSpPr>
        <p:spPr>
          <a:xfrm flipV="1">
            <a:off x="787400" y="3716338"/>
            <a:ext cx="6159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21" name="TextBox 9220"/>
          <p:cNvSpPr txBox="1">
            <a:spLocks noChangeArrowheads="1"/>
          </p:cNvSpPr>
          <p:nvPr/>
        </p:nvSpPr>
        <p:spPr bwMode="auto">
          <a:xfrm>
            <a:off x="-9525" y="2565400"/>
            <a:ext cx="1103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200"/>
              <a:t>10101011100</a:t>
            </a:r>
          </a:p>
        </p:txBody>
      </p:sp>
      <p:sp>
        <p:nvSpPr>
          <p:cNvPr id="9222" name="TextBox 9221"/>
          <p:cNvSpPr txBox="1">
            <a:spLocks noChangeArrowheads="1"/>
          </p:cNvSpPr>
          <p:nvPr/>
        </p:nvSpPr>
        <p:spPr bwMode="auto">
          <a:xfrm>
            <a:off x="395288" y="1557338"/>
            <a:ext cx="11604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MCC 234</a:t>
            </a:r>
          </a:p>
          <a:p>
            <a:pPr eaLnBrk="1" hangingPunct="1"/>
            <a:r>
              <a:rPr lang="nl-NL" altLang="en-US" sz="1800"/>
              <a:t>MNC 076</a:t>
            </a:r>
          </a:p>
          <a:p>
            <a:pPr eaLnBrk="1" hangingPunct="1"/>
            <a:r>
              <a:rPr lang="nl-NL" altLang="en-US" sz="1800"/>
              <a:t>UK BT</a:t>
            </a:r>
          </a:p>
        </p:txBody>
      </p:sp>
      <p:sp>
        <p:nvSpPr>
          <p:cNvPr id="9223" name="TextBox 9222"/>
          <p:cNvSpPr txBox="1">
            <a:spLocks noChangeArrowheads="1"/>
          </p:cNvSpPr>
          <p:nvPr/>
        </p:nvSpPr>
        <p:spPr bwMode="auto">
          <a:xfrm>
            <a:off x="7308850" y="1557338"/>
            <a:ext cx="11588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MCC 204</a:t>
            </a:r>
          </a:p>
          <a:p>
            <a:pPr eaLnBrk="1" hangingPunct="1"/>
            <a:r>
              <a:rPr lang="nl-NL" altLang="en-US" sz="1800"/>
              <a:t>MNC 008</a:t>
            </a:r>
          </a:p>
          <a:p>
            <a:pPr eaLnBrk="1" hangingPunct="1"/>
            <a:r>
              <a:rPr lang="nl-NL" altLang="en-US" sz="1800"/>
              <a:t>NL KPN</a:t>
            </a:r>
          </a:p>
        </p:txBody>
      </p:sp>
      <p:cxnSp>
        <p:nvCxnSpPr>
          <p:cNvPr id="9227" name="Straight Arrow Connector 9226"/>
          <p:cNvCxnSpPr>
            <a:stCxn id="46089" idx="1"/>
          </p:cNvCxnSpPr>
          <p:nvPr/>
        </p:nvCxnSpPr>
        <p:spPr>
          <a:xfrm flipH="1" flipV="1">
            <a:off x="4787900" y="3713163"/>
            <a:ext cx="1439863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29" name="Straight Arrow Connector 9228"/>
          <p:cNvCxnSpPr>
            <a:stCxn id="46089" idx="3"/>
          </p:cNvCxnSpPr>
          <p:nvPr/>
        </p:nvCxnSpPr>
        <p:spPr>
          <a:xfrm>
            <a:off x="7197725" y="3751263"/>
            <a:ext cx="1550988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31" name="TextBox 9230"/>
          <p:cNvSpPr txBox="1">
            <a:spLocks noChangeArrowheads="1"/>
          </p:cNvSpPr>
          <p:nvPr/>
        </p:nvSpPr>
        <p:spPr bwMode="auto">
          <a:xfrm>
            <a:off x="3779838" y="4149725"/>
            <a:ext cx="684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GRX</a:t>
            </a:r>
          </a:p>
        </p:txBody>
      </p:sp>
      <p:sp>
        <p:nvSpPr>
          <p:cNvPr id="9232" name="TextBox 9231"/>
          <p:cNvSpPr txBox="1">
            <a:spLocks noChangeArrowheads="1"/>
          </p:cNvSpPr>
          <p:nvPr/>
        </p:nvSpPr>
        <p:spPr bwMode="auto">
          <a:xfrm>
            <a:off x="3924300" y="321310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Gp</a:t>
            </a:r>
          </a:p>
        </p:txBody>
      </p:sp>
      <p:cxnSp>
        <p:nvCxnSpPr>
          <p:cNvPr id="9234" name="Straight Arrow Connector 9233"/>
          <p:cNvCxnSpPr/>
          <p:nvPr/>
        </p:nvCxnSpPr>
        <p:spPr>
          <a:xfrm>
            <a:off x="3348038" y="3716338"/>
            <a:ext cx="143986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221" grpId="0"/>
      <p:bldP spid="9231" grpId="0"/>
      <p:bldP spid="92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architecture &amp; protocols</a:t>
            </a:r>
            <a:br>
              <a:rPr lang="en-US" altLang="en-US" smtClean="0"/>
            </a:br>
            <a:r>
              <a:rPr lang="en-GB" altLang="en-US" smtClean="0"/>
              <a:t/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A0CAF13-3412-411A-A812-25EF672B6C4D}" type="slidenum">
              <a:rPr altLang="en-US" sz="1200"/>
              <a:pPr eaLnBrk="1" hangingPunct="1"/>
              <a:t>20</a:t>
            </a:fld>
            <a:endParaRPr lang="en-US" altLang="en-US" sz="1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429000"/>
            <a:ext cx="143986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557338"/>
            <a:ext cx="14398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437063"/>
            <a:ext cx="14414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20938"/>
            <a:ext cx="143986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9286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565400"/>
            <a:ext cx="143986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581525"/>
            <a:ext cx="9286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51275" y="3789363"/>
            <a:ext cx="814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GRX1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43213" y="2924175"/>
            <a:ext cx="814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GRX2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00563" y="2852738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GRX3</a:t>
            </a:r>
          </a:p>
        </p:txBody>
      </p:sp>
      <p:sp>
        <p:nvSpPr>
          <p:cNvPr id="48141" name="TextBox 10"/>
          <p:cNvSpPr txBox="1">
            <a:spLocks noChangeArrowheads="1"/>
          </p:cNvSpPr>
          <p:nvPr/>
        </p:nvSpPr>
        <p:spPr bwMode="auto">
          <a:xfrm>
            <a:off x="2700338" y="1916113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MNO1</a:t>
            </a:r>
          </a:p>
        </p:txBody>
      </p:sp>
      <p:sp>
        <p:nvSpPr>
          <p:cNvPr id="48142" name="TextBox 11"/>
          <p:cNvSpPr txBox="1">
            <a:spLocks noChangeArrowheads="1"/>
          </p:cNvSpPr>
          <p:nvPr/>
        </p:nvSpPr>
        <p:spPr bwMode="auto">
          <a:xfrm>
            <a:off x="4211638" y="4797425"/>
            <a:ext cx="852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MNO2</a:t>
            </a:r>
          </a:p>
        </p:txBody>
      </p:sp>
      <p:pic>
        <p:nvPicPr>
          <p:cNvPr id="4814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205038"/>
            <a:ext cx="14398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4" name="TextBox 16"/>
          <p:cNvSpPr txBox="1">
            <a:spLocks noChangeArrowheads="1"/>
          </p:cNvSpPr>
          <p:nvPr/>
        </p:nvSpPr>
        <p:spPr bwMode="auto">
          <a:xfrm>
            <a:off x="5940425" y="2565400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MNO3</a:t>
            </a:r>
          </a:p>
        </p:txBody>
      </p:sp>
      <p:pic>
        <p:nvPicPr>
          <p:cNvPr id="48145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773238"/>
            <a:ext cx="9286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6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789363"/>
            <a:ext cx="14414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7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16338"/>
            <a:ext cx="9286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8" name="TextBox 20"/>
          <p:cNvSpPr txBox="1">
            <a:spLocks noChangeArrowheads="1"/>
          </p:cNvSpPr>
          <p:nvPr/>
        </p:nvSpPr>
        <p:spPr bwMode="auto">
          <a:xfrm>
            <a:off x="2339975" y="4140200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MNO4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D88C485-E806-4082-A910-3FD7E427FFA7}" type="slidenum">
              <a:rPr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architecture &amp; protocols</a:t>
            </a:r>
            <a:br>
              <a:rPr lang="en-US" altLang="en-US" smtClean="0"/>
            </a:br>
            <a:r>
              <a:rPr lang="en-GB" altLang="en-US" smtClean="0"/>
              <a:t/>
            </a:r>
            <a:br>
              <a:rPr lang="en-GB" altLang="en-US" smtClean="0"/>
            </a:br>
            <a:endParaRPr lang="en-GB" altLang="en-US" smtClean="0"/>
          </a:p>
        </p:txBody>
      </p:sp>
      <p:pic>
        <p:nvPicPr>
          <p:cNvPr id="5017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68413"/>
            <a:ext cx="6329362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providers</a:t>
            </a:r>
            <a:br>
              <a:rPr lang="en-US" altLang="en-US" smtClean="0"/>
            </a:br>
            <a:r>
              <a:rPr lang="en-GB" altLang="en-US" smtClean="0"/>
              <a:t/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BCA477A-670B-4DE0-AA7E-A063302F6AA9}" type="slidenum">
              <a:rPr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801688" y="1196975"/>
            <a:ext cx="8424862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1600" b="1" u="sng"/>
              <a:t>Name</a:t>
            </a:r>
            <a:r>
              <a:rPr lang="en-US" altLang="en-US" sz="1600" b="1"/>
              <a:t>			</a:t>
            </a:r>
            <a:r>
              <a:rPr lang="en-US" altLang="en-US" sz="1600" b="1" u="sng"/>
              <a:t>City/Country</a:t>
            </a:r>
            <a:r>
              <a:rPr lang="en-US" altLang="en-US" sz="1400" b="1"/>
              <a:t>	</a:t>
            </a:r>
          </a:p>
          <a:p>
            <a:pPr lvl="1" eaLnBrk="1" hangingPunct="1"/>
            <a:r>
              <a:rPr lang="en-US" altLang="en-US" sz="1400"/>
              <a:t>AMS-IX			Amsterdam/Netherlands</a:t>
            </a:r>
          </a:p>
          <a:p>
            <a:pPr lvl="1" eaLnBrk="1" hangingPunct="1"/>
            <a:r>
              <a:rPr lang="en-US" altLang="en-US" sz="1400"/>
              <a:t>Astelnet			Prague, Czech Republic</a:t>
            </a:r>
          </a:p>
          <a:p>
            <a:pPr lvl="1" eaLnBrk="1" hangingPunct="1"/>
            <a:r>
              <a:rPr lang="en-US" altLang="en-US" sz="1400"/>
              <a:t>Telefonica Spain			Madrid, Spain</a:t>
            </a:r>
          </a:p>
          <a:p>
            <a:pPr lvl="1" eaLnBrk="1" hangingPunct="1"/>
            <a:r>
              <a:rPr lang="en-US" altLang="en-US" sz="1400"/>
              <a:t>NTT				Tokyo, Japan</a:t>
            </a:r>
          </a:p>
          <a:p>
            <a:pPr lvl="1" eaLnBrk="1" hangingPunct="1"/>
            <a:r>
              <a:rPr lang="en-US" altLang="en-US" sz="1400"/>
              <a:t>Neustar			Sterling, VA, USA</a:t>
            </a:r>
          </a:p>
          <a:p>
            <a:pPr lvl="1" eaLnBrk="1" hangingPunct="1"/>
            <a:r>
              <a:rPr lang="en-US" altLang="en-US" sz="1400"/>
              <a:t>TELE2			Stockholm, Sweden</a:t>
            </a:r>
          </a:p>
          <a:p>
            <a:pPr lvl="1" eaLnBrk="1" hangingPunct="1"/>
            <a:r>
              <a:rPr lang="en-US" altLang="en-US" sz="1400"/>
              <a:t>Etisalat			Abu Dhabi, UAE</a:t>
            </a:r>
          </a:p>
          <a:p>
            <a:pPr lvl="1" eaLnBrk="1" hangingPunct="1"/>
            <a:r>
              <a:rPr lang="en-US" altLang="en-US" sz="1400"/>
              <a:t>Telenor			Oslo, Norway</a:t>
            </a:r>
          </a:p>
          <a:p>
            <a:pPr lvl="1" eaLnBrk="1" hangingPunct="1"/>
            <a:r>
              <a:rPr lang="en-US" altLang="en-US" sz="1400"/>
              <a:t>Telecom-Austria			Vienna, Austria</a:t>
            </a:r>
          </a:p>
          <a:p>
            <a:pPr lvl="1" eaLnBrk="1" hangingPunct="1"/>
            <a:r>
              <a:rPr lang="en-US" altLang="en-US" sz="1400"/>
              <a:t>Comfone			Bern, Switzerland</a:t>
            </a:r>
          </a:p>
          <a:p>
            <a:pPr lvl="1" eaLnBrk="1" hangingPunct="1"/>
            <a:r>
              <a:rPr lang="en-US" altLang="en-US" sz="1400"/>
              <a:t>Syniverse			Florida, USA </a:t>
            </a:r>
          </a:p>
          <a:p>
            <a:pPr lvl="1" eaLnBrk="1" hangingPunct="1"/>
            <a:r>
              <a:rPr lang="en-US" altLang="en-US" sz="1400"/>
              <a:t>Citic				Beijing, China</a:t>
            </a:r>
          </a:p>
          <a:p>
            <a:pPr lvl="1" eaLnBrk="1" hangingPunct="1"/>
            <a:r>
              <a:rPr lang="en-US" altLang="en-US" sz="1400"/>
              <a:t>Telecom Italia Sparkle		Rome, Italy</a:t>
            </a:r>
          </a:p>
          <a:p>
            <a:pPr lvl="1" eaLnBrk="1" hangingPunct="1"/>
            <a:r>
              <a:rPr lang="en-US" altLang="en-US" sz="1400"/>
              <a:t>Aicent			California, USA</a:t>
            </a:r>
          </a:p>
          <a:p>
            <a:pPr lvl="1" eaLnBrk="1" hangingPunct="1"/>
            <a:r>
              <a:rPr lang="en-US" altLang="en-US" sz="1400"/>
              <a:t>Portugal Telecom			Lisbon, Portugal</a:t>
            </a:r>
          </a:p>
          <a:p>
            <a:pPr lvl="1" eaLnBrk="1" hangingPunct="1"/>
            <a:r>
              <a:rPr lang="en-US" altLang="en-US" sz="1400"/>
              <a:t>T-Systems			Frankfurt, Germany</a:t>
            </a:r>
          </a:p>
          <a:p>
            <a:pPr lvl="1" eaLnBrk="1" hangingPunct="1"/>
            <a:r>
              <a:rPr lang="en-US" altLang="en-US" sz="1400"/>
              <a:t>TDC				Copenhagen, Denmark</a:t>
            </a:r>
          </a:p>
          <a:p>
            <a:pPr lvl="1" eaLnBrk="1" hangingPunct="1"/>
            <a:r>
              <a:rPr lang="en-US" altLang="en-US" sz="1400"/>
              <a:t>Telstra/Reach			Melbourne, Australia</a:t>
            </a:r>
          </a:p>
          <a:p>
            <a:pPr lvl="1" eaLnBrk="1" hangingPunct="1"/>
            <a:r>
              <a:rPr lang="en-US" altLang="en-US" sz="1400"/>
              <a:t>OTE Globe			Athens, Greece</a:t>
            </a:r>
          </a:p>
          <a:p>
            <a:pPr lvl="1" eaLnBrk="1" hangingPunct="1"/>
            <a:r>
              <a:rPr lang="en-US" altLang="en-US" sz="1400"/>
              <a:t>TATA				Mumbai, India</a:t>
            </a:r>
          </a:p>
          <a:p>
            <a:pPr lvl="1" eaLnBrk="1" hangingPunct="1"/>
            <a:r>
              <a:rPr lang="en-US" altLang="en-US" sz="1400"/>
              <a:t>MTT				Moscow, Russia</a:t>
            </a:r>
          </a:p>
          <a:p>
            <a:pPr lvl="1" eaLnBrk="1" hangingPunct="1"/>
            <a:r>
              <a:rPr lang="en-US" altLang="en-US" sz="1400"/>
              <a:t>iBasis/KPN			Burlington, USA</a:t>
            </a:r>
          </a:p>
          <a:p>
            <a:pPr lvl="1" eaLnBrk="1" hangingPunct="1"/>
            <a:r>
              <a:rPr lang="en-US" altLang="en-US" sz="1400"/>
              <a:t>BICS				Brussels, Belgium</a:t>
            </a:r>
          </a:p>
          <a:p>
            <a:pPr eaLnBrk="1" hangingPunct="1"/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providers - HQ</a:t>
            </a:r>
            <a:br>
              <a:rPr lang="en-US" altLang="en-US" smtClean="0"/>
            </a:br>
            <a:r>
              <a:rPr lang="en-GB" altLang="en-US" smtClean="0"/>
              <a:t/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9C3FEDB-49E2-49F6-8B11-95A042B8FDE2}" type="slidenum">
              <a:rPr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2" name="Cloud 1"/>
          <p:cNvSpPr/>
          <p:nvPr/>
        </p:nvSpPr>
        <p:spPr>
          <a:xfrm>
            <a:off x="684213" y="1844675"/>
            <a:ext cx="358775" cy="2159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222375"/>
            <a:ext cx="8353425" cy="4872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4356100" y="2781300"/>
            <a:ext cx="76200" cy="88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614863" y="2870200"/>
            <a:ext cx="76200" cy="904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4149725" y="3186113"/>
            <a:ext cx="76200" cy="904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7392988" y="3357563"/>
            <a:ext cx="76200" cy="88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622800" y="2492375"/>
            <a:ext cx="74613" cy="904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435600" y="3716338"/>
            <a:ext cx="76200" cy="904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495800" y="2538413"/>
            <a:ext cx="76200" cy="88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4675188" y="2960688"/>
            <a:ext cx="74612" cy="904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419600" y="2968625"/>
            <a:ext cx="76200" cy="904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875463" y="3230563"/>
            <a:ext cx="76200" cy="904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4548188" y="3146425"/>
            <a:ext cx="76200" cy="88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1547813" y="3276600"/>
            <a:ext cx="76200" cy="88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4073525" y="3230563"/>
            <a:ext cx="76200" cy="904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4432300" y="2878138"/>
            <a:ext cx="76200" cy="904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4538663" y="2686050"/>
            <a:ext cx="76200" cy="904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7524750" y="5373688"/>
            <a:ext cx="76200" cy="88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4859338" y="3343275"/>
            <a:ext cx="76200" cy="904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5940425" y="3856038"/>
            <a:ext cx="76200" cy="904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076825" y="2651125"/>
            <a:ext cx="74613" cy="904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665413" y="3100388"/>
            <a:ext cx="76200" cy="904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4356100" y="2833688"/>
            <a:ext cx="76200" cy="904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3274" name="TextBox 2"/>
          <p:cNvSpPr txBox="1">
            <a:spLocks noChangeArrowheads="1"/>
          </p:cNvSpPr>
          <p:nvPr/>
        </p:nvSpPr>
        <p:spPr bwMode="auto">
          <a:xfrm>
            <a:off x="8027988" y="3125788"/>
            <a:ext cx="8651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CITIC</a:t>
            </a:r>
          </a:p>
        </p:txBody>
      </p:sp>
      <p:sp>
        <p:nvSpPr>
          <p:cNvPr id="53275" name="TextBox 32"/>
          <p:cNvSpPr txBox="1">
            <a:spLocks noChangeArrowheads="1"/>
          </p:cNvSpPr>
          <p:nvPr/>
        </p:nvSpPr>
        <p:spPr bwMode="auto">
          <a:xfrm>
            <a:off x="8072438" y="3589338"/>
            <a:ext cx="86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NTT</a:t>
            </a:r>
          </a:p>
        </p:txBody>
      </p:sp>
      <p:sp>
        <p:nvSpPr>
          <p:cNvPr id="53276" name="TextBox 35"/>
          <p:cNvSpPr txBox="1">
            <a:spLocks noChangeArrowheads="1"/>
          </p:cNvSpPr>
          <p:nvPr/>
        </p:nvSpPr>
        <p:spPr bwMode="auto">
          <a:xfrm>
            <a:off x="7981950" y="5035550"/>
            <a:ext cx="865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Telstra</a:t>
            </a:r>
          </a:p>
        </p:txBody>
      </p:sp>
      <p:sp>
        <p:nvSpPr>
          <p:cNvPr id="53277" name="TextBox 36"/>
          <p:cNvSpPr txBox="1">
            <a:spLocks noChangeArrowheads="1"/>
          </p:cNvSpPr>
          <p:nvPr/>
        </p:nvSpPr>
        <p:spPr bwMode="auto">
          <a:xfrm>
            <a:off x="5940425" y="4437063"/>
            <a:ext cx="720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TATA</a:t>
            </a:r>
          </a:p>
        </p:txBody>
      </p:sp>
      <p:sp>
        <p:nvSpPr>
          <p:cNvPr id="53278" name="TextBox 37"/>
          <p:cNvSpPr txBox="1">
            <a:spLocks noChangeArrowheads="1"/>
          </p:cNvSpPr>
          <p:nvPr/>
        </p:nvSpPr>
        <p:spPr bwMode="auto">
          <a:xfrm>
            <a:off x="5486400" y="4926013"/>
            <a:ext cx="10302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Etisalat</a:t>
            </a:r>
          </a:p>
        </p:txBody>
      </p:sp>
      <p:sp>
        <p:nvSpPr>
          <p:cNvPr id="53279" name="TextBox 38"/>
          <p:cNvSpPr txBox="1">
            <a:spLocks noChangeArrowheads="1"/>
          </p:cNvSpPr>
          <p:nvPr/>
        </p:nvSpPr>
        <p:spPr bwMode="auto">
          <a:xfrm>
            <a:off x="5640388" y="1392238"/>
            <a:ext cx="720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MTT</a:t>
            </a:r>
          </a:p>
        </p:txBody>
      </p:sp>
      <p:sp>
        <p:nvSpPr>
          <p:cNvPr id="53280" name="TextBox 39"/>
          <p:cNvSpPr txBox="1">
            <a:spLocks noChangeArrowheads="1"/>
          </p:cNvSpPr>
          <p:nvPr/>
        </p:nvSpPr>
        <p:spPr bwMode="auto">
          <a:xfrm>
            <a:off x="3771900" y="1268413"/>
            <a:ext cx="977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Telenor</a:t>
            </a:r>
          </a:p>
        </p:txBody>
      </p:sp>
      <p:sp>
        <p:nvSpPr>
          <p:cNvPr id="53281" name="TextBox 40"/>
          <p:cNvSpPr txBox="1">
            <a:spLocks noChangeArrowheads="1"/>
          </p:cNvSpPr>
          <p:nvPr/>
        </p:nvSpPr>
        <p:spPr bwMode="auto">
          <a:xfrm>
            <a:off x="368300" y="3462338"/>
            <a:ext cx="1208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Syniverse</a:t>
            </a:r>
          </a:p>
        </p:txBody>
      </p:sp>
      <p:sp>
        <p:nvSpPr>
          <p:cNvPr id="53282" name="TextBox 41"/>
          <p:cNvSpPr txBox="1">
            <a:spLocks noChangeArrowheads="1"/>
          </p:cNvSpPr>
          <p:nvPr/>
        </p:nvSpPr>
        <p:spPr bwMode="auto">
          <a:xfrm>
            <a:off x="368300" y="3776663"/>
            <a:ext cx="1312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iBasis/KPN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951663" y="3276600"/>
            <a:ext cx="1138237" cy="444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53275" idx="1"/>
          </p:cNvCxnSpPr>
          <p:nvPr/>
        </p:nvCxnSpPr>
        <p:spPr>
          <a:xfrm>
            <a:off x="7469188" y="3444875"/>
            <a:ext cx="603250" cy="3143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667625" y="5203825"/>
            <a:ext cx="422275" cy="2143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603375" y="3186113"/>
            <a:ext cx="1062038" cy="8001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1428750" y="3602038"/>
            <a:ext cx="982663" cy="5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000750" y="3960813"/>
            <a:ext cx="155575" cy="5476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486400" y="3806825"/>
            <a:ext cx="330200" cy="12287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5200650" y="1730375"/>
            <a:ext cx="739775" cy="9001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91" name="TextBox 73"/>
          <p:cNvSpPr txBox="1">
            <a:spLocks noChangeArrowheads="1"/>
          </p:cNvSpPr>
          <p:nvPr/>
        </p:nvSpPr>
        <p:spPr bwMode="auto">
          <a:xfrm>
            <a:off x="4614863" y="1392238"/>
            <a:ext cx="977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TELE2</a:t>
            </a:r>
          </a:p>
        </p:txBody>
      </p:sp>
      <p:cxnSp>
        <p:nvCxnSpPr>
          <p:cNvPr id="75" name="Straight Connector 74"/>
          <p:cNvCxnSpPr>
            <a:stCxn id="53291" idx="2"/>
            <a:endCxn id="18" idx="7"/>
          </p:cNvCxnSpPr>
          <p:nvPr/>
        </p:nvCxnSpPr>
        <p:spPr>
          <a:xfrm flipH="1">
            <a:off x="4686300" y="1730375"/>
            <a:ext cx="417513" cy="774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3280" idx="2"/>
            <a:endCxn id="20" idx="0"/>
          </p:cNvCxnSpPr>
          <p:nvPr/>
        </p:nvCxnSpPr>
        <p:spPr>
          <a:xfrm>
            <a:off x="4260850" y="1606550"/>
            <a:ext cx="273050" cy="9318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94" name="TextBox 80"/>
          <p:cNvSpPr txBox="1">
            <a:spLocks noChangeArrowheads="1"/>
          </p:cNvSpPr>
          <p:nvPr/>
        </p:nvSpPr>
        <p:spPr bwMode="auto">
          <a:xfrm>
            <a:off x="3087688" y="2527300"/>
            <a:ext cx="982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AMS-IX</a:t>
            </a:r>
          </a:p>
        </p:txBody>
      </p:sp>
      <p:cxnSp>
        <p:nvCxnSpPr>
          <p:cNvPr id="82" name="Straight Connector 81"/>
          <p:cNvCxnSpPr>
            <a:endCxn id="14" idx="1"/>
          </p:cNvCxnSpPr>
          <p:nvPr/>
        </p:nvCxnSpPr>
        <p:spPr>
          <a:xfrm>
            <a:off x="3851275" y="2732088"/>
            <a:ext cx="515938" cy="619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96" name="TextBox 84"/>
          <p:cNvSpPr txBox="1">
            <a:spLocks noChangeArrowheads="1"/>
          </p:cNvSpPr>
          <p:nvPr/>
        </p:nvSpPr>
        <p:spPr bwMode="auto">
          <a:xfrm>
            <a:off x="3089275" y="2754313"/>
            <a:ext cx="720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BICS</a:t>
            </a:r>
          </a:p>
        </p:txBody>
      </p:sp>
      <p:cxnSp>
        <p:nvCxnSpPr>
          <p:cNvPr id="86" name="Straight Connector 85"/>
          <p:cNvCxnSpPr>
            <a:endCxn id="35" idx="2"/>
          </p:cNvCxnSpPr>
          <p:nvPr/>
        </p:nvCxnSpPr>
        <p:spPr>
          <a:xfrm flipV="1">
            <a:off x="3708400" y="2879725"/>
            <a:ext cx="647700" cy="365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98" name="TextBox 94"/>
          <p:cNvSpPr txBox="1">
            <a:spLocks noChangeArrowheads="1"/>
          </p:cNvSpPr>
          <p:nvPr/>
        </p:nvSpPr>
        <p:spPr bwMode="auto">
          <a:xfrm>
            <a:off x="2741613" y="2987675"/>
            <a:ext cx="1254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Telefonica</a:t>
            </a:r>
          </a:p>
        </p:txBody>
      </p:sp>
      <p:sp>
        <p:nvSpPr>
          <p:cNvPr id="97" name="Oval 96"/>
          <p:cNvSpPr/>
          <p:nvPr/>
        </p:nvSpPr>
        <p:spPr>
          <a:xfrm>
            <a:off x="2411413" y="3557588"/>
            <a:ext cx="76200" cy="88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3300" name="TextBox 98"/>
          <p:cNvSpPr txBox="1">
            <a:spLocks noChangeArrowheads="1"/>
          </p:cNvSpPr>
          <p:nvPr/>
        </p:nvSpPr>
        <p:spPr bwMode="auto">
          <a:xfrm>
            <a:off x="395288" y="3151188"/>
            <a:ext cx="1208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Aicent</a:t>
            </a:r>
          </a:p>
        </p:txBody>
      </p:sp>
      <p:cxnSp>
        <p:nvCxnSpPr>
          <p:cNvPr id="100" name="Straight Connector 99"/>
          <p:cNvCxnSpPr>
            <a:endCxn id="53300" idx="3"/>
          </p:cNvCxnSpPr>
          <p:nvPr/>
        </p:nvCxnSpPr>
        <p:spPr>
          <a:xfrm flipV="1">
            <a:off x="1116013" y="3321050"/>
            <a:ext cx="487362" cy="47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endCxn id="16" idx="0"/>
          </p:cNvCxnSpPr>
          <p:nvPr/>
        </p:nvCxnSpPr>
        <p:spPr>
          <a:xfrm>
            <a:off x="3851275" y="3157538"/>
            <a:ext cx="336550" cy="285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303" name="TextBox 111"/>
          <p:cNvSpPr txBox="1">
            <a:spLocks noChangeArrowheads="1"/>
          </p:cNvSpPr>
          <p:nvPr/>
        </p:nvSpPr>
        <p:spPr bwMode="auto">
          <a:xfrm>
            <a:off x="2632075" y="3279775"/>
            <a:ext cx="1363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OTE Globe</a:t>
            </a:r>
          </a:p>
        </p:txBody>
      </p:sp>
      <p:sp>
        <p:nvSpPr>
          <p:cNvPr id="53304" name="TextBox 112"/>
          <p:cNvSpPr txBox="1">
            <a:spLocks noChangeArrowheads="1"/>
          </p:cNvSpPr>
          <p:nvPr/>
        </p:nvSpPr>
        <p:spPr bwMode="auto">
          <a:xfrm>
            <a:off x="2741613" y="3576638"/>
            <a:ext cx="1363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Tele. Italia</a:t>
            </a:r>
          </a:p>
        </p:txBody>
      </p:sp>
      <p:cxnSp>
        <p:nvCxnSpPr>
          <p:cNvPr id="114" name="Straight Connector 113"/>
          <p:cNvCxnSpPr/>
          <p:nvPr/>
        </p:nvCxnSpPr>
        <p:spPr>
          <a:xfrm flipV="1">
            <a:off x="3771900" y="3230563"/>
            <a:ext cx="762000" cy="2349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851275" y="3389313"/>
            <a:ext cx="1008063" cy="3698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307" name="TextBox 119"/>
          <p:cNvSpPr txBox="1">
            <a:spLocks noChangeArrowheads="1"/>
          </p:cNvSpPr>
          <p:nvPr/>
        </p:nvSpPr>
        <p:spPr bwMode="auto">
          <a:xfrm>
            <a:off x="385763" y="2859088"/>
            <a:ext cx="1314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Neustar</a:t>
            </a:r>
          </a:p>
        </p:txBody>
      </p:sp>
      <p:sp>
        <p:nvSpPr>
          <p:cNvPr id="122" name="Oval 121"/>
          <p:cNvSpPr/>
          <p:nvPr/>
        </p:nvSpPr>
        <p:spPr>
          <a:xfrm>
            <a:off x="2487613" y="3151188"/>
            <a:ext cx="76200" cy="904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23" name="Straight Connector 122"/>
          <p:cNvCxnSpPr/>
          <p:nvPr/>
        </p:nvCxnSpPr>
        <p:spPr>
          <a:xfrm>
            <a:off x="1258888" y="3092450"/>
            <a:ext cx="1228725" cy="1381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310" name="TextBox 127"/>
          <p:cNvSpPr txBox="1">
            <a:spLocks noChangeArrowheads="1"/>
          </p:cNvSpPr>
          <p:nvPr/>
        </p:nvSpPr>
        <p:spPr bwMode="auto">
          <a:xfrm>
            <a:off x="3505200" y="4205288"/>
            <a:ext cx="1365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Astelnet</a:t>
            </a:r>
          </a:p>
        </p:txBody>
      </p:sp>
      <p:cxnSp>
        <p:nvCxnSpPr>
          <p:cNvPr id="129" name="Straight Connector 128"/>
          <p:cNvCxnSpPr/>
          <p:nvPr/>
        </p:nvCxnSpPr>
        <p:spPr>
          <a:xfrm flipV="1">
            <a:off x="3841750" y="2968625"/>
            <a:ext cx="773113" cy="1346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312" name="TextBox 139"/>
          <p:cNvSpPr txBox="1">
            <a:spLocks noChangeArrowheads="1"/>
          </p:cNvSpPr>
          <p:nvPr/>
        </p:nvSpPr>
        <p:spPr bwMode="auto">
          <a:xfrm>
            <a:off x="3429000" y="4503738"/>
            <a:ext cx="1365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T-Systems</a:t>
            </a:r>
          </a:p>
        </p:txBody>
      </p:sp>
      <p:cxnSp>
        <p:nvCxnSpPr>
          <p:cNvPr id="141" name="Straight Connector 140"/>
          <p:cNvCxnSpPr/>
          <p:nvPr/>
        </p:nvCxnSpPr>
        <p:spPr>
          <a:xfrm flipV="1">
            <a:off x="4419600" y="3065463"/>
            <a:ext cx="255588" cy="15414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Traffic – why the interest?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000CF94-6956-4A36-BD8B-63594869EFF7}" type="slidenum">
              <a:rPr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390525" y="1268413"/>
            <a:ext cx="77771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1800"/>
              <a:t>GTP traffic captured from GRX router: looks like this in Wireshark: 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lvl="2" eaLnBrk="1" hangingPunct="1">
              <a:buFontTx/>
              <a:buChar char="•"/>
            </a:pPr>
            <a:endParaRPr lang="en-GB" altLang="en-US" sz="1000"/>
          </a:p>
        </p:txBody>
      </p:sp>
      <p:pic>
        <p:nvPicPr>
          <p:cNvPr id="553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619250"/>
            <a:ext cx="826135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64275" y="4352925"/>
            <a:ext cx="2736850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GTP tunnel end points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67175" y="4384675"/>
            <a:ext cx="1762125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UE End points</a:t>
            </a:r>
          </a:p>
        </p:txBody>
      </p:sp>
      <p:cxnSp>
        <p:nvCxnSpPr>
          <p:cNvPr id="6" name="Straight Arrow Connector 5"/>
          <p:cNvCxnSpPr>
            <a:stCxn id="3" idx="0"/>
          </p:cNvCxnSpPr>
          <p:nvPr/>
        </p:nvCxnSpPr>
        <p:spPr>
          <a:xfrm flipH="1" flipV="1">
            <a:off x="6443663" y="3141663"/>
            <a:ext cx="1189037" cy="1211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545013" y="3141663"/>
            <a:ext cx="3087687" cy="1211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580063" y="3878263"/>
            <a:ext cx="1871662" cy="506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948238" y="3878263"/>
            <a:ext cx="631825" cy="506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867275" y="5229225"/>
            <a:ext cx="2070100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User plane traffic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484438" y="4754563"/>
            <a:ext cx="2382837" cy="658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516688" y="2997200"/>
            <a:ext cx="431800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632700" y="2997200"/>
            <a:ext cx="431800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933950" y="2997200"/>
            <a:ext cx="431800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865563" y="2997200"/>
            <a:ext cx="431800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Traffic – why the interest?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DED42E3-852F-47B8-9669-157A215866FF}" type="slidenum">
              <a:rPr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5364163" y="1289050"/>
            <a:ext cx="34607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1800"/>
              <a:t>Network forensics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r>
              <a:rPr lang="en-GB" altLang="en-US" sz="1800"/>
              <a:t>NetworkMiner, Explico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r>
              <a:rPr lang="en-GB" altLang="en-US" sz="1800"/>
              <a:t>Frames loaded but…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lvl="2" eaLnBrk="1" hangingPunct="1">
              <a:buFontTx/>
              <a:buChar char="•"/>
            </a:pPr>
            <a:endParaRPr lang="en-GB" altLang="en-US" sz="1000"/>
          </a:p>
        </p:txBody>
      </p:sp>
      <p:pic>
        <p:nvPicPr>
          <p:cNvPr id="573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89050"/>
            <a:ext cx="48768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01850" y="4005263"/>
            <a:ext cx="2592388" cy="646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Can’t see user plane data</a:t>
            </a:r>
          </a:p>
        </p:txBody>
      </p:sp>
      <p:cxnSp>
        <p:nvCxnSpPr>
          <p:cNvPr id="9" name="Straight Arrow Connector 8"/>
          <p:cNvCxnSpPr>
            <a:stCxn id="3" idx="0"/>
          </p:cNvCxnSpPr>
          <p:nvPr/>
        </p:nvCxnSpPr>
        <p:spPr>
          <a:xfrm flipH="1" flipV="1">
            <a:off x="3276600" y="2381250"/>
            <a:ext cx="122238" cy="1624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339975" y="2381250"/>
            <a:ext cx="1057275" cy="1624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Traffic – why the interest?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4FAF139-EE1D-47A8-9355-FA9F84357AD4}" type="slidenum">
              <a:rPr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90525" y="1268413"/>
            <a:ext cx="7777163" cy="1354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dirty="0"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endParaRPr lang="en-GB" dirty="0">
              <a:latin typeface="Arial" charset="0"/>
              <a:ea typeface="ＭＳ Ｐゴシック" pitchFamily="34" charset="-128"/>
            </a:endParaRPr>
          </a:p>
          <a:p>
            <a:pPr>
              <a:defRPr/>
            </a:pPr>
            <a:endParaRPr lang="en-GB" dirty="0">
              <a:latin typeface="Arial" charset="0"/>
              <a:ea typeface="ＭＳ Ｐゴシック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latin typeface="Arial" charset="0"/>
              <a:ea typeface="ＭＳ Ｐゴシック" pitchFamily="34" charset="-128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endParaRPr lang="en-GB" sz="1000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8313" y="1484313"/>
            <a:ext cx="5040312" cy="689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800" dirty="0"/>
              <a:t>Need to remove GTP headers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800" dirty="0"/>
              <a:t>Here’s Wesley </a:t>
            </a:r>
            <a:r>
              <a:rPr lang="en-GB" altLang="en-US" sz="1800" dirty="0" smtClean="0"/>
              <a:t>– KPN CERT </a:t>
            </a:r>
            <a:r>
              <a:rPr lang="en-GB" altLang="en-US" sz="1800" dirty="0"/>
              <a:t>team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800" dirty="0"/>
              <a:t>Cool shirts (http://en.wikipedia.org/wiki/Brainfuck)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800" dirty="0" err="1"/>
              <a:t>gtpstrip.c</a:t>
            </a:r>
            <a:endParaRPr lang="en-GB" altLang="en-US" sz="1800" dirty="0"/>
          </a:p>
          <a:p>
            <a:pPr eaLnBrk="1" hangingPunct="1"/>
            <a:endParaRPr lang="en-GB" altLang="en-US" sz="18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 sz="1800" dirty="0"/>
              <a:t>identifies link layer header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 sz="1800" dirty="0"/>
              <a:t>detects VLAN tag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 sz="1800" dirty="0"/>
              <a:t>checks for IP header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 sz="1800" dirty="0"/>
              <a:t>checks for UDP header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 sz="1800" dirty="0"/>
              <a:t>confirms GTP user plane traffic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 sz="1800" dirty="0"/>
              <a:t>removes IP, UDP &amp; GTP headers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 sz="1800" dirty="0"/>
              <a:t>re-write frame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GB" altLang="en-US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1800" dirty="0"/>
          </a:p>
          <a:p>
            <a:pPr eaLnBrk="1" hangingPunct="1"/>
            <a:endParaRPr lang="en-GB" altLang="en-US" sz="1800" dirty="0"/>
          </a:p>
          <a:p>
            <a:pPr eaLnBrk="1" hangingPunct="1"/>
            <a:endParaRPr lang="en-GB" altLang="en-US" sz="1800" dirty="0"/>
          </a:p>
          <a:p>
            <a:pPr eaLnBrk="1" hangingPunct="1"/>
            <a:endParaRPr lang="en-GB" altLang="en-US" sz="1800" dirty="0"/>
          </a:p>
          <a:p>
            <a:pPr eaLnBrk="1" hangingPunct="1"/>
            <a:endParaRPr lang="en-GB" altLang="en-US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1800" dirty="0"/>
          </a:p>
          <a:p>
            <a:pPr lvl="2" eaLnBrk="1" hangingPunct="1">
              <a:buFont typeface="Arial" panose="020B0604020202020204" pitchFamily="34" charset="0"/>
              <a:buChar char="•"/>
            </a:pPr>
            <a:endParaRPr lang="en-GB" altLang="en-US" sz="1000" dirty="0"/>
          </a:p>
        </p:txBody>
      </p:sp>
      <p:pic>
        <p:nvPicPr>
          <p:cNvPr id="174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46276"/>
            <a:ext cx="3895477" cy="336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Traffic – why the interest?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ED49122-9FDB-46B8-BBCA-B5467AB64F75}" type="slidenum">
              <a:rPr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5940425" y="1268413"/>
            <a:ext cx="3090863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r>
              <a:rPr lang="en-GB" altLang="en-US" sz="1800"/>
              <a:t>Re-load stripped PCAP file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r>
              <a:rPr lang="en-GB" altLang="en-US" sz="1800"/>
              <a:t>Now can see info: 	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r>
              <a:rPr lang="en-GB" altLang="en-US" sz="1800" b="1"/>
              <a:t>Hosts details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lvl="2" eaLnBrk="1" hangingPunct="1">
              <a:buFontTx/>
              <a:buChar char="•"/>
            </a:pPr>
            <a:endParaRPr lang="en-GB" altLang="en-US" sz="1000"/>
          </a:p>
        </p:txBody>
      </p:sp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285875"/>
            <a:ext cx="5794375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Traffic – why the interest?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2914F7E-F7C1-4589-85DC-DD9429FF7F9C}" type="slidenum">
              <a:rPr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390525" y="1268413"/>
            <a:ext cx="77771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1800"/>
              <a:t>Now can see info: 	</a:t>
            </a:r>
            <a:r>
              <a:rPr lang="en-GB" altLang="en-US" sz="1800" b="1"/>
              <a:t>Sessions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lvl="2" eaLnBrk="1" hangingPunct="1">
              <a:buFontTx/>
              <a:buChar char="•"/>
            </a:pPr>
            <a:endParaRPr lang="en-GB" altLang="en-US" sz="1000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706563"/>
            <a:ext cx="7848600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latin typeface="KPN Sans" pitchFamily="34" charset="0"/>
              </a:rPr>
              <a:t>Who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4" y="1519238"/>
            <a:ext cx="8785225" cy="4572000"/>
          </a:xfrm>
        </p:spPr>
        <p:txBody>
          <a:bodyPr/>
          <a:lstStyle/>
          <a:p>
            <a:pPr eaLnBrk="1" hangingPunct="1">
              <a:defRPr/>
            </a:pPr>
            <a:r>
              <a:rPr lang="en-GB" b="0" dirty="0" smtClean="0">
                <a:ea typeface="+mn-ea"/>
                <a:cs typeface="+mn-cs"/>
              </a:rPr>
              <a:t>Stephen </a:t>
            </a:r>
            <a:r>
              <a:rPr lang="en-GB" b="0" dirty="0" smtClean="0">
                <a:ea typeface="+mn-ea"/>
                <a:cs typeface="+mn-cs"/>
              </a:rPr>
              <a:t>Kho</a:t>
            </a:r>
            <a:r>
              <a:rPr lang="en-GB" b="0" dirty="0">
                <a:ea typeface="+mn-ea"/>
                <a:cs typeface="+mn-cs"/>
              </a:rPr>
              <a:t> </a:t>
            </a:r>
            <a:endParaRPr lang="en-GB" b="0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GB" b="0" dirty="0" smtClean="0">
              <a:ea typeface="+mn-ea"/>
              <a:cs typeface="+mn-cs"/>
            </a:endParaRPr>
          </a:p>
          <a:p>
            <a:pPr lvl="2" eaLnBrk="1" hangingPunct="1">
              <a:buFontTx/>
              <a:buChar char="-"/>
              <a:defRPr/>
            </a:pPr>
            <a:r>
              <a:rPr lang="en-GB" sz="1800" b="0" dirty="0" smtClean="0">
                <a:ea typeface="+mn-ea"/>
                <a:cs typeface="+mn-cs"/>
              </a:rPr>
              <a:t>previously deputy CISO at KPN (Dutch </a:t>
            </a:r>
            <a:r>
              <a:rPr lang="en-GB" sz="1800" b="0" dirty="0">
                <a:ea typeface="+mn-ea"/>
                <a:cs typeface="+mn-cs"/>
              </a:rPr>
              <a:t>T</a:t>
            </a:r>
            <a:r>
              <a:rPr lang="en-GB" sz="1800" b="0" dirty="0" smtClean="0">
                <a:ea typeface="+mn-ea"/>
                <a:cs typeface="+mn-cs"/>
              </a:rPr>
              <a:t>elco)</a:t>
            </a:r>
          </a:p>
          <a:p>
            <a:pPr lvl="2" eaLnBrk="1" hangingPunct="1">
              <a:buFontTx/>
              <a:buChar char="-"/>
              <a:defRPr/>
            </a:pPr>
            <a:endParaRPr lang="en-GB" sz="1800" b="0" dirty="0" smtClean="0">
              <a:ea typeface="+mn-ea"/>
              <a:cs typeface="+mn-cs"/>
            </a:endParaRPr>
          </a:p>
          <a:p>
            <a:pPr lvl="2" eaLnBrk="1" hangingPunct="1">
              <a:buFontTx/>
              <a:buChar char="-"/>
              <a:defRPr/>
            </a:pPr>
            <a:r>
              <a:rPr lang="en-GB" sz="1800" b="0" dirty="0" smtClean="0">
                <a:ea typeface="+mn-ea"/>
                <a:cs typeface="+mn-cs"/>
              </a:rPr>
              <a:t>now PS lead at Hewlett Packard Enterprise, Australia</a:t>
            </a:r>
          </a:p>
          <a:p>
            <a:pPr lvl="2" eaLnBrk="1" hangingPunct="1">
              <a:buFontTx/>
              <a:buChar char="-"/>
              <a:defRPr/>
            </a:pPr>
            <a:endParaRPr lang="en-GB" sz="1800" b="0" dirty="0">
              <a:ea typeface="+mn-ea"/>
              <a:cs typeface="+mn-cs"/>
            </a:endParaRPr>
          </a:p>
          <a:p>
            <a:pPr lvl="2" eaLnBrk="1" hangingPunct="1">
              <a:buFontTx/>
              <a:buChar char="-"/>
              <a:defRPr/>
            </a:pPr>
            <a:r>
              <a:rPr lang="en-GB" sz="1800" b="0" dirty="0" smtClean="0">
                <a:ea typeface="+mn-ea"/>
                <a:cs typeface="+mn-cs"/>
              </a:rPr>
              <a:t>from</a:t>
            </a:r>
            <a:r>
              <a:rPr lang="en-GB" sz="1800" b="0" dirty="0" smtClean="0">
                <a:ea typeface="+mn-ea"/>
                <a:cs typeface="+mn-cs"/>
              </a:rPr>
              <a:t> Brisbane</a:t>
            </a:r>
          </a:p>
          <a:p>
            <a:pPr eaLnBrk="1" hangingPunct="1">
              <a:defRPr/>
            </a:pPr>
            <a:endParaRPr lang="en-GB" b="0" dirty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GB" b="0" dirty="0" smtClean="0">
                <a:ea typeface="+mn-ea"/>
                <a:cs typeface="+mn-cs"/>
              </a:rPr>
              <a:t>Rob </a:t>
            </a:r>
            <a:r>
              <a:rPr lang="en-GB" b="0" dirty="0" err="1" smtClean="0">
                <a:ea typeface="+mn-ea"/>
                <a:cs typeface="+mn-cs"/>
              </a:rPr>
              <a:t>Kuiters</a:t>
            </a:r>
            <a:r>
              <a:rPr lang="en-GB" b="0" dirty="0" smtClean="0">
                <a:ea typeface="+mn-ea"/>
                <a:cs typeface="+mn-cs"/>
              </a:rPr>
              <a:t> (not here)</a:t>
            </a:r>
          </a:p>
          <a:p>
            <a:pPr marL="0" indent="0" eaLnBrk="1" hangingPunct="1">
              <a:buNone/>
              <a:defRPr/>
            </a:pPr>
            <a:endParaRPr lang="en-GB" b="0" dirty="0">
              <a:ea typeface="+mn-ea"/>
              <a:cs typeface="+mn-cs"/>
            </a:endParaRPr>
          </a:p>
          <a:p>
            <a:pPr lvl="2" eaLnBrk="1" hangingPunct="1">
              <a:buFontTx/>
              <a:buChar char="-"/>
              <a:defRPr/>
            </a:pPr>
            <a:r>
              <a:rPr lang="en-GB" sz="1800" b="0" dirty="0" smtClean="0">
                <a:ea typeface="+mn-ea"/>
                <a:cs typeface="+mn-cs"/>
              </a:rPr>
              <a:t>CERT team lead at KPN</a:t>
            </a:r>
          </a:p>
          <a:p>
            <a:pPr lvl="2" eaLnBrk="1" hangingPunct="1">
              <a:buFontTx/>
              <a:buChar char="-"/>
              <a:defRPr/>
            </a:pPr>
            <a:endParaRPr lang="en-GB" sz="1800" b="0" dirty="0">
              <a:ea typeface="+mn-ea"/>
              <a:cs typeface="+mn-cs"/>
            </a:endParaRPr>
          </a:p>
          <a:p>
            <a:pPr lvl="2" eaLnBrk="1" hangingPunct="1">
              <a:buFontTx/>
              <a:buChar char="-"/>
              <a:defRPr/>
            </a:pPr>
            <a:r>
              <a:rPr lang="en-GB" sz="1800" b="0" dirty="0" smtClean="0">
                <a:ea typeface="+mn-ea"/>
                <a:cs typeface="+mn-cs"/>
              </a:rPr>
              <a:t>From Amsterdam</a:t>
            </a:r>
            <a:endParaRPr lang="en-GB" sz="1800" b="0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GB" b="0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GB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GB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GB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GB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GB" dirty="0" smtClean="0">
              <a:ea typeface="+mn-ea"/>
              <a:cs typeface="+mn-cs"/>
            </a:endParaRPr>
          </a:p>
          <a:p>
            <a:pPr marL="0" indent="0" eaLnBrk="1" hangingPunct="1">
              <a:buFontTx/>
              <a:buNone/>
              <a:defRPr/>
            </a:pPr>
            <a:endParaRPr lang="en-GB" dirty="0">
              <a:ea typeface="+mn-ea"/>
              <a:cs typeface="+mn-cs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B0F4F22-9E76-4B4A-9580-7D5F8BC1CD08}" type="slidenum">
              <a:rPr altLang="en-US" sz="1200"/>
              <a:pPr eaLnBrk="1" hangingPunct="1"/>
              <a:t>2</a:t>
            </a:fld>
            <a:endParaRPr lang="en-US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Traffic – why the interest?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33926AC-F419-421F-9FC5-7D93B4A3FD1E}" type="slidenum">
              <a:rPr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90525" y="1268413"/>
            <a:ext cx="77771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1800"/>
              <a:t>Now can see info: 	</a:t>
            </a:r>
            <a:r>
              <a:rPr lang="en-GB" altLang="en-US" sz="1800" b="1"/>
              <a:t>Images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lvl="2" eaLnBrk="1" hangingPunct="1">
              <a:buFontTx/>
              <a:buChar char="•"/>
            </a:pPr>
            <a:endParaRPr lang="en-GB" altLang="en-US" sz="1000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79930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Traffic – why the interest?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4EF5692-A92F-4F25-B546-CDCE101FC550}" type="slidenum">
              <a:rPr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390525" y="1268413"/>
            <a:ext cx="77771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1800"/>
              <a:t>Now can see info: 	</a:t>
            </a:r>
            <a:r>
              <a:rPr lang="en-GB" altLang="en-US" sz="1800" b="1"/>
              <a:t>Credentials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lvl="2" eaLnBrk="1" hangingPunct="1">
              <a:buFontTx/>
              <a:buChar char="•"/>
            </a:pPr>
            <a:endParaRPr lang="en-GB" altLang="en-US" sz="1000"/>
          </a:p>
        </p:txBody>
      </p:sp>
      <p:pic>
        <p:nvPicPr>
          <p:cNvPr id="6758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628775"/>
            <a:ext cx="801370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92663" y="3176588"/>
            <a:ext cx="433387" cy="1444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792663" y="3321050"/>
            <a:ext cx="433387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792663" y="3463925"/>
            <a:ext cx="433387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792663" y="3713163"/>
            <a:ext cx="433387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806950" y="3884613"/>
            <a:ext cx="431800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132138" y="3176588"/>
            <a:ext cx="431800" cy="1444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132138" y="3321050"/>
            <a:ext cx="431800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32138" y="3471863"/>
            <a:ext cx="431800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132138" y="3608388"/>
            <a:ext cx="431800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132138" y="3740150"/>
            <a:ext cx="431800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3132138" y="3884613"/>
            <a:ext cx="431800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792663" y="3567113"/>
            <a:ext cx="433387" cy="1444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563938" y="3759200"/>
            <a:ext cx="431800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3568700" y="3884613"/>
            <a:ext cx="431800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Traffic – why the interest?</a:t>
            </a:r>
            <a:br>
              <a:rPr lang="en-US" altLang="en-US" smtClean="0"/>
            </a:b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B7B5D94-7E46-47D3-ABE9-BB0B4C69F2EB}" type="slidenum">
              <a:rPr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6684963" y="1557338"/>
            <a:ext cx="29019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1800"/>
              <a:t>What else? </a:t>
            </a:r>
          </a:p>
          <a:p>
            <a:pPr eaLnBrk="1" hangingPunct="1">
              <a:buFontTx/>
              <a:buChar char="•"/>
            </a:pPr>
            <a:r>
              <a:rPr lang="en-GB" altLang="en-US" sz="1800"/>
              <a:t>Location details</a:t>
            </a:r>
          </a:p>
          <a:p>
            <a:pPr eaLnBrk="1" hangingPunct="1">
              <a:buFontTx/>
              <a:buChar char="•"/>
            </a:pPr>
            <a:r>
              <a:rPr lang="en-GB" altLang="en-US" sz="1800"/>
              <a:t>Device detail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lvl="2" eaLnBrk="1" hangingPunct="1">
              <a:buFontTx/>
              <a:buChar char="•"/>
            </a:pPr>
            <a:endParaRPr lang="en-GB" altLang="en-US" sz="1000"/>
          </a:p>
        </p:txBody>
      </p:sp>
      <p:pic>
        <p:nvPicPr>
          <p:cNvPr id="6963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64389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02200" y="1844675"/>
            <a:ext cx="658813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IMSI</a:t>
            </a: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2124075" y="2028825"/>
            <a:ext cx="2778125" cy="463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61013" y="3267075"/>
            <a:ext cx="709612" cy="12017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MCC</a:t>
            </a:r>
          </a:p>
          <a:p>
            <a:pPr eaLnBrk="1" hangingPunct="1"/>
            <a:r>
              <a:rPr lang="en-GB" altLang="en-US" sz="1800" b="1"/>
              <a:t>MNC</a:t>
            </a:r>
          </a:p>
          <a:p>
            <a:pPr eaLnBrk="1" hangingPunct="1"/>
            <a:r>
              <a:rPr lang="en-GB" altLang="en-US" sz="1800" b="1"/>
              <a:t>LAC</a:t>
            </a:r>
          </a:p>
          <a:p>
            <a:pPr eaLnBrk="1" hangingPunct="1"/>
            <a:r>
              <a:rPr lang="en-GB" altLang="en-US" sz="1800" b="1"/>
              <a:t>CI</a:t>
            </a:r>
          </a:p>
        </p:txBody>
      </p: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2700338" y="3868738"/>
            <a:ext cx="2860675" cy="13604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1"/>
          </p:cNvCxnSpPr>
          <p:nvPr/>
        </p:nvCxnSpPr>
        <p:spPr>
          <a:xfrm flipH="1">
            <a:off x="2555875" y="3868738"/>
            <a:ext cx="3005138" cy="1863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696075" y="5045075"/>
            <a:ext cx="660400" cy="368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IMEI</a:t>
            </a: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2555875" y="5229225"/>
            <a:ext cx="4140200" cy="86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46250" y="2420938"/>
            <a:ext cx="431800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112963" y="3714750"/>
            <a:ext cx="431800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2112963" y="3879850"/>
            <a:ext cx="431800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Traffic – why the interest?</a:t>
            </a:r>
            <a:br>
              <a:rPr lang="en-US" altLang="en-US" smtClean="0"/>
            </a:br>
            <a:r>
              <a:rPr lang="en-US" altLang="en-US" smtClean="0"/>
              <a:t>MCC, MNC, LAC, CI = your location 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6EE78F8-2092-4140-AE66-74541063094A}" type="slidenum">
              <a:rPr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71683" name="TextBox 2"/>
          <p:cNvSpPr txBox="1">
            <a:spLocks noChangeArrowheads="1"/>
          </p:cNvSpPr>
          <p:nvPr/>
        </p:nvSpPr>
        <p:spPr bwMode="auto">
          <a:xfrm>
            <a:off x="390525" y="1268413"/>
            <a:ext cx="77771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1800"/>
              <a:t>http://unwiredlabs.com/api</a:t>
            </a:r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eaLnBrk="1" hangingPunct="1">
              <a:buFontTx/>
              <a:buChar char="•"/>
            </a:pPr>
            <a:endParaRPr lang="en-GB" altLang="en-US" sz="1800"/>
          </a:p>
          <a:p>
            <a:pPr lvl="2" eaLnBrk="1" hangingPunct="1">
              <a:buFontTx/>
              <a:buChar char="•"/>
            </a:pPr>
            <a:endParaRPr lang="en-GB" altLang="en-US" sz="1000"/>
          </a:p>
        </p:txBody>
      </p:sp>
      <p:pic>
        <p:nvPicPr>
          <p:cNvPr id="7168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1950"/>
            <a:ext cx="7667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Traffic – why the interest?</a:t>
            </a:r>
            <a:br>
              <a:rPr lang="en-US" altLang="en-US" smtClean="0"/>
            </a:br>
            <a:r>
              <a:rPr lang="en-US" altLang="en-US" smtClean="0"/>
              <a:t>MCC, MNC, LAC, CI = your location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5C99702-12CA-48B8-AB55-745D71D9B8D3}" type="slidenum">
              <a:rPr altLang="en-US" sz="1200"/>
              <a:pPr eaLnBrk="1" hangingPunct="1"/>
              <a:t>33</a:t>
            </a:fld>
            <a:endParaRPr lang="en-US" altLang="en-US" sz="1200"/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250825" y="1333500"/>
            <a:ext cx="3030538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lnSpc>
                <a:spcPts val="2400"/>
              </a:lnSpc>
              <a:buClr>
                <a:schemeClr val="tx1"/>
              </a:buClr>
              <a:buChar char="•"/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Char char="•"/>
              <a:defRPr b="1">
                <a:solidFill>
                  <a:schemeClr val="tx1"/>
                </a:solidFill>
                <a:latin typeface="Arial" charset="0"/>
              </a:defRPr>
            </a:lvl2pPr>
            <a:lvl3pPr marL="1200150" indent="-285750" eaLnBrk="0" hangingPunct="0">
              <a:lnSpc>
                <a:spcPts val="1800"/>
              </a:lnSpc>
              <a:buClr>
                <a:schemeClr val="tx1"/>
              </a:buClr>
              <a:buChar char="•"/>
              <a:defRPr sz="15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1600"/>
              </a:lnSpc>
              <a:buClr>
                <a:schemeClr val="tx1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1200"/>
              </a:lnSpc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b="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b="0" u="sng" dirty="0" smtClean="0">
                <a:ea typeface="ＭＳ Ｐゴシック" pitchFamily="34" charset="-128"/>
              </a:rPr>
              <a:t>Request	</a:t>
            </a:r>
            <a:r>
              <a:rPr lang="en-GB" b="0" dirty="0" smtClean="0">
                <a:ea typeface="ＭＳ Ｐゴシック" pitchFamily="34" charset="-128"/>
              </a:rPr>
              <a:t>		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en-US" sz="1600" b="0" dirty="0" smtClean="0">
                <a:cs typeface="Arial" charset="0"/>
              </a:rPr>
              <a:t>{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en-US" sz="1600" b="0" dirty="0" smtClean="0">
                <a:cs typeface="Arial" charset="0"/>
              </a:rPr>
              <a:t>    "token": "216071648",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en-US" sz="1600" b="0" dirty="0" smtClean="0">
                <a:cs typeface="Arial" charset="0"/>
              </a:rPr>
              <a:t>    "radio": "</a:t>
            </a:r>
            <a:r>
              <a:rPr lang="en-GB" altLang="en-US" sz="1600" b="0" dirty="0" err="1" smtClean="0">
                <a:cs typeface="Arial" charset="0"/>
              </a:rPr>
              <a:t>gsm</a:t>
            </a:r>
            <a:r>
              <a:rPr lang="en-GB" altLang="en-US" sz="1600" b="0" dirty="0" smtClean="0">
                <a:cs typeface="Arial" charset="0"/>
              </a:rPr>
              <a:t>",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en-US" sz="1600" b="0" dirty="0" smtClean="0">
                <a:cs typeface="Arial" charset="0"/>
              </a:rPr>
              <a:t>    "mcc": 204,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en-US" sz="1600" b="0" dirty="0" smtClean="0">
                <a:cs typeface="Arial" charset="0"/>
              </a:rPr>
              <a:t>    "</a:t>
            </a:r>
            <a:r>
              <a:rPr lang="en-GB" altLang="en-US" sz="1600" b="0" dirty="0" err="1" smtClean="0">
                <a:cs typeface="Arial" charset="0"/>
              </a:rPr>
              <a:t>mnc</a:t>
            </a:r>
            <a:r>
              <a:rPr lang="en-GB" altLang="en-US" sz="1600" b="0" dirty="0" smtClean="0">
                <a:cs typeface="Arial" charset="0"/>
              </a:rPr>
              <a:t>": 08,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en-US" sz="1600" b="0" dirty="0" smtClean="0">
                <a:cs typeface="Arial" charset="0"/>
              </a:rPr>
              <a:t>    "cells": [{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en-US" sz="1600" b="0" dirty="0" smtClean="0">
                <a:cs typeface="Arial" charset="0"/>
              </a:rPr>
              <a:t>        "lac": 3170,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en-US" sz="1600" b="0" dirty="0" smtClean="0">
                <a:cs typeface="Arial" charset="0"/>
              </a:rPr>
              <a:t>        "</a:t>
            </a:r>
            <a:r>
              <a:rPr lang="en-GB" altLang="en-US" sz="1600" b="0" dirty="0" err="1" smtClean="0">
                <a:cs typeface="Arial" charset="0"/>
              </a:rPr>
              <a:t>cid</a:t>
            </a:r>
            <a:r>
              <a:rPr lang="en-GB" altLang="en-US" sz="1600" b="0" dirty="0" smtClean="0">
                <a:cs typeface="Arial" charset="0"/>
              </a:rPr>
              <a:t>": 49308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en-US" sz="1600" b="0" dirty="0" smtClean="0">
                <a:cs typeface="Arial" charset="0"/>
              </a:rPr>
              <a:t>    	}],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en-US" sz="1600" b="0" dirty="0" smtClean="0">
                <a:cs typeface="Arial" charset="0"/>
              </a:rPr>
              <a:t>    "address": 1</a:t>
            </a:r>
          </a:p>
          <a:p>
            <a:pPr marL="0" indent="0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GB" altLang="en-US" sz="1600" b="0" dirty="0" smtClean="0">
                <a:cs typeface="Arial" charset="0"/>
              </a:rPr>
              <a:t>}</a:t>
            </a:r>
          </a:p>
          <a:p>
            <a:pPr eaLnBrk="1" hangingPunct="1">
              <a:lnSpc>
                <a:spcPct val="100000"/>
              </a:lnSpc>
              <a:buClrTx/>
              <a:defRPr/>
            </a:pPr>
            <a:endParaRPr lang="en-GB" altLang="en-US" b="0" dirty="0" smtClean="0">
              <a:cs typeface="Arial" charset="0"/>
            </a:endParaRPr>
          </a:p>
          <a:p>
            <a:pPr eaLnBrk="1" hangingPunct="1">
              <a:lnSpc>
                <a:spcPct val="100000"/>
              </a:lnSpc>
              <a:buClrTx/>
              <a:defRPr/>
            </a:pPr>
            <a:endParaRPr lang="en-GB" altLang="en-US" b="0" dirty="0" smtClean="0">
              <a:cs typeface="Arial" charset="0"/>
            </a:endParaRPr>
          </a:p>
          <a:p>
            <a:pPr lvl="2" eaLnBrk="1" hangingPunct="1">
              <a:lnSpc>
                <a:spcPct val="100000"/>
              </a:lnSpc>
              <a:buClrTx/>
              <a:defRPr/>
            </a:pPr>
            <a:endParaRPr lang="en-GB" altLang="en-US" sz="1000" b="0" dirty="0" smtClean="0">
              <a:cs typeface="Arial" charset="0"/>
            </a:endParaRPr>
          </a:p>
        </p:txBody>
      </p:sp>
      <p:sp>
        <p:nvSpPr>
          <p:cNvPr id="73732" name="TextBox 2"/>
          <p:cNvSpPr txBox="1">
            <a:spLocks noChangeArrowheads="1"/>
          </p:cNvSpPr>
          <p:nvPr/>
        </p:nvSpPr>
        <p:spPr bwMode="auto">
          <a:xfrm>
            <a:off x="2700338" y="2708275"/>
            <a:ext cx="36004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u="sng"/>
              <a:t>Response</a:t>
            </a:r>
          </a:p>
          <a:p>
            <a:pPr eaLnBrk="1" hangingPunct="1"/>
            <a:r>
              <a:rPr lang="en-GB" altLang="en-US" sz="1800"/>
              <a:t>{</a:t>
            </a:r>
          </a:p>
          <a:p>
            <a:pPr eaLnBrk="1" hangingPunct="1"/>
            <a:r>
              <a:rPr lang="en-GB" altLang="en-US" sz="1800"/>
              <a:t>    "status": "ok",</a:t>
            </a:r>
          </a:p>
          <a:p>
            <a:pPr eaLnBrk="1" hangingPunct="1"/>
            <a:r>
              <a:rPr lang="en-GB" altLang="en-US" sz="1800"/>
              <a:t>    "balance": 49,</a:t>
            </a:r>
          </a:p>
          <a:p>
            <a:pPr eaLnBrk="1" hangingPunct="1"/>
            <a:r>
              <a:rPr lang="en-GB" altLang="en-US" sz="1800"/>
              <a:t>    "lat": 51.92552,</a:t>
            </a:r>
          </a:p>
          <a:p>
            <a:pPr eaLnBrk="1" hangingPunct="1"/>
            <a:r>
              <a:rPr lang="en-GB" altLang="en-US" sz="1800"/>
              <a:t>    "lon": 4.49542,</a:t>
            </a:r>
          </a:p>
          <a:p>
            <a:pPr eaLnBrk="1" hangingPunct="1"/>
            <a:r>
              <a:rPr lang="en-GB" altLang="en-US" sz="1800"/>
              <a:t>    "accuracy": 1379,</a:t>
            </a:r>
          </a:p>
          <a:p>
            <a:pPr eaLnBrk="1" hangingPunct="1"/>
            <a:r>
              <a:rPr lang="en-GB" altLang="en-US" sz="1800"/>
              <a:t>    "address": "Willem Schurmannstraat, Rotterdam, Stadsregio Rotterdam, South Holland, Kingdom of the Netherlands, 3061CT, The Netherlands, European Union"</a:t>
            </a:r>
          </a:p>
          <a:p>
            <a:pPr eaLnBrk="1" hangingPunct="1"/>
            <a:r>
              <a:rPr lang="en-GB" altLang="en-US" sz="1800"/>
              <a:t>}</a:t>
            </a:r>
            <a:endParaRPr lang="en-GB" altLang="en-US" sz="100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288" y="5084763"/>
            <a:ext cx="2044700" cy="369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GPS coordinates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417638" y="4221163"/>
            <a:ext cx="1570037" cy="86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19213"/>
            <a:ext cx="347503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Traffic – why the interest?</a:t>
            </a:r>
            <a:br>
              <a:rPr lang="en-US" altLang="en-US" smtClean="0"/>
            </a:br>
            <a:r>
              <a:rPr lang="en-US" altLang="en-US" smtClean="0"/>
              <a:t>IMEI – </a:t>
            </a:r>
            <a:r>
              <a:rPr lang="en-US" altLang="en-US" b="0" smtClean="0"/>
              <a:t>International Mobile Equipment Identity</a:t>
            </a:r>
            <a:endParaRPr lang="en-GB" altLang="en-US" b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90919F2-B154-46ED-9EED-240E7F9714DC}" type="slidenum">
              <a:rPr altLang="en-US" sz="1200"/>
              <a:pPr eaLnBrk="1" hangingPunct="1"/>
              <a:t>34</a:t>
            </a:fld>
            <a:endParaRPr lang="en-US" altLang="en-US" sz="1200"/>
          </a:p>
        </p:txBody>
      </p:sp>
      <p:pic>
        <p:nvPicPr>
          <p:cNvPr id="757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5616575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3"/>
          <p:cNvSpPr>
            <a:spLocks noChangeArrowheads="1"/>
          </p:cNvSpPr>
          <p:nvPr/>
        </p:nvSpPr>
        <p:spPr bwMode="auto">
          <a:xfrm>
            <a:off x="6227763" y="1484313"/>
            <a:ext cx="2757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1800"/>
              <a:t>http://www.numberingplans.com/</a:t>
            </a: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6732588" y="2708275"/>
            <a:ext cx="658812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IMEI</a:t>
            </a:r>
          </a:p>
        </p:txBody>
      </p:sp>
      <p:cxnSp>
        <p:nvCxnSpPr>
          <p:cNvPr id="9" name="Straight Arrow Connector 8"/>
          <p:cNvCxnSpPr>
            <a:stCxn id="75781" idx="1"/>
          </p:cNvCxnSpPr>
          <p:nvPr/>
        </p:nvCxnSpPr>
        <p:spPr>
          <a:xfrm flipH="1">
            <a:off x="2987675" y="2894013"/>
            <a:ext cx="3744913" cy="1182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83" name="Rectangle 9"/>
          <p:cNvSpPr>
            <a:spLocks noChangeArrowheads="1"/>
          </p:cNvSpPr>
          <p:nvPr/>
        </p:nvSpPr>
        <p:spPr bwMode="auto">
          <a:xfrm>
            <a:off x="6732588" y="3341688"/>
            <a:ext cx="2252662" cy="923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Samsung I9505 Galaxy S4</a:t>
            </a:r>
          </a:p>
          <a:p>
            <a:pPr eaLnBrk="1" hangingPunct="1"/>
            <a:endParaRPr lang="en-GB" altLang="en-US" sz="1800"/>
          </a:p>
        </p:txBody>
      </p:sp>
      <p:cxnSp>
        <p:nvCxnSpPr>
          <p:cNvPr id="12" name="Straight Arrow Connector 11"/>
          <p:cNvCxnSpPr>
            <a:stCxn id="75783" idx="1"/>
          </p:cNvCxnSpPr>
          <p:nvPr/>
        </p:nvCxnSpPr>
        <p:spPr>
          <a:xfrm flipH="1">
            <a:off x="4787900" y="3803650"/>
            <a:ext cx="1944688" cy="920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85" name="Rectangle 20"/>
          <p:cNvSpPr>
            <a:spLocks noChangeArrowheads="1"/>
          </p:cNvSpPr>
          <p:nvPr/>
        </p:nvSpPr>
        <p:spPr bwMode="auto">
          <a:xfrm>
            <a:off x="7167563" y="4868863"/>
            <a:ext cx="1436687" cy="923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Handset specific payload?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landscape – overview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43A8DC1-5B4C-4A5E-B8B0-D81C04B8284F}" type="slidenum">
              <a:rPr altLang="en-US" sz="1200"/>
              <a:pPr eaLnBrk="1" hangingPunct="1"/>
              <a:t>35</a:t>
            </a:fld>
            <a:endParaRPr lang="en-US" altLang="en-US" sz="1200"/>
          </a:p>
        </p:txBody>
      </p:sp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468313" y="1268413"/>
            <a:ext cx="79914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102870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 dirty="0"/>
              <a:t>Now we know the </a:t>
            </a:r>
            <a:r>
              <a:rPr lang="en-GB" altLang="en-US" sz="1800" b="1" dirty="0"/>
              <a:t>what</a:t>
            </a:r>
            <a:r>
              <a:rPr lang="en-GB" altLang="en-US" sz="1800" dirty="0"/>
              <a:t>, </a:t>
            </a:r>
            <a:r>
              <a:rPr lang="en-GB" altLang="en-US" sz="1800" b="1" dirty="0"/>
              <a:t>who</a:t>
            </a:r>
            <a:r>
              <a:rPr lang="en-GB" altLang="en-US" sz="1800" dirty="0"/>
              <a:t>, </a:t>
            </a:r>
            <a:r>
              <a:rPr lang="en-GB" altLang="en-US" sz="1800" b="1" dirty="0"/>
              <a:t>why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 dirty="0"/>
              <a:t>Now need to find and work out  </a:t>
            </a:r>
            <a:r>
              <a:rPr lang="en-GB" altLang="en-US" sz="1800" b="1" dirty="0"/>
              <a:t>How</a:t>
            </a:r>
            <a:r>
              <a:rPr lang="en-GB" altLang="en-US" sz="1800" dirty="0"/>
              <a:t> to get unauthorised access?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endParaRPr lang="en-GB" altLang="en-US" sz="1800" dirty="0"/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 dirty="0"/>
              <a:t>Kill Chain  (Reconnaissance </a:t>
            </a:r>
            <a:r>
              <a:rPr lang="en-GB" altLang="en-US" sz="1800" dirty="0">
                <a:sym typeface="Wingdings" panose="05000000000000000000" pitchFamily="2" charset="2"/>
              </a:rPr>
              <a:t> </a:t>
            </a:r>
            <a:r>
              <a:rPr lang="en-GB" altLang="en-US" sz="1800" dirty="0" err="1">
                <a:sym typeface="Wingdings" panose="05000000000000000000" pitchFamily="2" charset="2"/>
              </a:rPr>
              <a:t>Weaponization</a:t>
            </a:r>
            <a:r>
              <a:rPr lang="en-GB" altLang="en-US" sz="1800" dirty="0"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 dirty="0">
                <a:sym typeface="Wingdings" panose="05000000000000000000" pitchFamily="2" charset="2"/>
              </a:rPr>
              <a:t>Identify hosts, enumerate service</a:t>
            </a:r>
            <a:r>
              <a:rPr lang="en-GB" altLang="en-US" sz="1800" dirty="0"/>
              <a:t> ONLY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endParaRPr lang="en-GB" altLang="en-US" sz="1800" dirty="0"/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 dirty="0"/>
              <a:t>GRX BGP routing table (MNOs)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 dirty="0"/>
              <a:t>Total number of subnets: 4.8K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 dirty="0"/>
              <a:t>Total IP address space:   </a:t>
            </a:r>
            <a:r>
              <a:rPr lang="en-US" altLang="en-US" sz="1800" dirty="0"/>
              <a:t>320K </a:t>
            </a:r>
          </a:p>
          <a:p>
            <a:pPr eaLnBrk="1" hangingPunct="1">
              <a:spcAft>
                <a:spcPts val="600"/>
              </a:spcAft>
            </a:pPr>
            <a:endParaRPr lang="en-US" altLang="en-US" sz="1800" dirty="0"/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altLang="en-US" sz="1800" dirty="0"/>
              <a:t>Host discovery - limited port scan &amp; GTP ping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1400" dirty="0">
                <a:latin typeface="Courier" pitchFamily="49" charset="0"/>
              </a:rPr>
              <a:t>	./</a:t>
            </a:r>
            <a:r>
              <a:rPr lang="pl-PL" altLang="en-US" sz="1400" dirty="0"/>
              <a:t>masscan </a:t>
            </a:r>
            <a:r>
              <a:rPr lang="en-US" altLang="en-US" sz="1400" dirty="0">
                <a:latin typeface="Courier" pitchFamily="49" charset="0"/>
              </a:rPr>
              <a:t>&lt;target&gt; </a:t>
            </a:r>
            <a:r>
              <a:rPr lang="en-US" altLang="en-US" sz="1400" dirty="0" smtClean="0">
                <a:latin typeface="Courier" pitchFamily="49" charset="0"/>
              </a:rPr>
              <a:t>-</a:t>
            </a:r>
            <a:r>
              <a:rPr lang="pl-PL" altLang="en-US" sz="1400" dirty="0" smtClean="0"/>
              <a:t>p21,22,23,25,80,139,443,445,3868 </a:t>
            </a:r>
            <a:r>
              <a:rPr lang="pl-PL" altLang="en-US" sz="1400" dirty="0"/>
              <a:t>-oB out-$b.bin </a:t>
            </a:r>
            <a:endParaRPr lang="en-US" altLang="en-US" sz="1800" dirty="0">
              <a:latin typeface="Courier" pitchFamily="49" charset="0"/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endParaRPr lang="en-US" altLang="en-US" sz="1800" dirty="0"/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altLang="en-US" sz="1800" dirty="0"/>
              <a:t>Approximate live hosts:      42K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endParaRPr lang="en-GB" altLang="en-US" sz="1800" dirty="0"/>
          </a:p>
          <a:p>
            <a:pPr eaLnBrk="1" hangingPunct="1">
              <a:spcAft>
                <a:spcPts val="600"/>
              </a:spcAft>
              <a:buFontTx/>
              <a:buChar char="•"/>
            </a:pPr>
            <a:endParaRPr lang="en-GB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1989138"/>
            <a:ext cx="226536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landscape – Looking for GGSNs</a:t>
            </a:r>
            <a:br>
              <a:rPr lang="en-US" altLang="en-US" smtClean="0"/>
            </a:br>
            <a:r>
              <a:rPr lang="en-GB" altLang="en-US" smtClean="0"/>
              <a:t/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0738D1F-654C-4F2E-82BE-030ED23D955F}" type="slidenum">
              <a:rPr altLang="en-US" sz="1200"/>
              <a:pPr eaLnBrk="1" hangingPunct="1"/>
              <a:t>36</a:t>
            </a:fld>
            <a:endParaRPr lang="en-US" altLang="en-US" sz="1200"/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539750" y="1341438"/>
            <a:ext cx="7920038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1800"/>
              <a:t>Search for GTP ports: UDP 2152 &amp; UDP 2123</a:t>
            </a:r>
          </a:p>
          <a:p>
            <a:pPr eaLnBrk="1" hangingPunct="1">
              <a:buFontTx/>
              <a:buChar char="•"/>
            </a:pPr>
            <a:r>
              <a:rPr lang="en-GB" altLang="en-US" sz="1800"/>
              <a:t>GTP echo request looks like this:</a:t>
            </a:r>
          </a:p>
          <a:p>
            <a:pPr eaLnBrk="1" hangingPunct="1"/>
            <a:endParaRPr lang="en-GB" altLang="en-US" sz="1800"/>
          </a:p>
          <a:p>
            <a:pPr eaLnBrk="1" hangingPunct="1"/>
            <a:endParaRPr lang="en-GB" altLang="en-US" sz="1800"/>
          </a:p>
          <a:p>
            <a:pPr eaLnBrk="1" hangingPunct="1"/>
            <a:endParaRPr lang="en-GB" altLang="en-US" sz="1800"/>
          </a:p>
          <a:p>
            <a:pPr eaLnBrk="1" hangingPunct="1"/>
            <a:endParaRPr lang="en-GB" altLang="en-US" sz="1800"/>
          </a:p>
          <a:p>
            <a:pPr eaLnBrk="1" hangingPunct="1"/>
            <a:endParaRPr lang="en-GB" altLang="en-US" sz="1800"/>
          </a:p>
          <a:p>
            <a:pPr eaLnBrk="1" hangingPunct="1"/>
            <a:endParaRPr lang="en-GB" altLang="en-US" sz="1800"/>
          </a:p>
          <a:p>
            <a:pPr eaLnBrk="1" hangingPunct="1"/>
            <a:endParaRPr lang="en-GB" altLang="en-US" sz="1800"/>
          </a:p>
        </p:txBody>
      </p:sp>
      <p:pic>
        <p:nvPicPr>
          <p:cNvPr id="286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0575"/>
            <a:ext cx="770413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3575" y="3284538"/>
            <a:ext cx="431800" cy="1444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175125" y="3294063"/>
            <a:ext cx="433388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435600" y="3292475"/>
            <a:ext cx="431800" cy="142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227763" y="3284538"/>
            <a:ext cx="431800" cy="1444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landscape – Looking for GGSNs</a:t>
            </a:r>
            <a:br>
              <a:rPr lang="en-US" altLang="en-US" smtClean="0"/>
            </a:br>
            <a:r>
              <a:rPr lang="en-GB" altLang="en-US" smtClean="0"/>
              <a:t/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B1580A8-8EA1-4AC2-871A-4C7F5DCDD7F5}" type="slidenum">
              <a:rPr altLang="en-US" sz="1200"/>
              <a:pPr eaLnBrk="1" hangingPunct="1"/>
              <a:t>37</a:t>
            </a:fld>
            <a:endParaRPr lang="en-US" altLang="en-US" sz="1200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39750" y="1341438"/>
            <a:ext cx="79200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400"/>
              </a:lnSpc>
              <a:buClr>
                <a:schemeClr val="tx1"/>
              </a:buClr>
              <a:buChar char="•"/>
              <a:defRPr b="1">
                <a:solidFill>
                  <a:schemeClr val="tx1"/>
                </a:solidFill>
                <a:latin typeface="Arial" charset="0"/>
              </a:defRPr>
            </a:lvl1pPr>
            <a:lvl2pPr marL="393700" indent="-201613" eaLnBrk="0" hangingPunct="0">
              <a:lnSpc>
                <a:spcPts val="2400"/>
              </a:lnSpc>
              <a:buClr>
                <a:schemeClr val="tx1"/>
              </a:buClr>
              <a:buChar char="•"/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1800"/>
              </a:lnSpc>
              <a:buClr>
                <a:schemeClr val="tx1"/>
              </a:buClr>
              <a:buChar char="•"/>
              <a:defRPr sz="15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1600"/>
              </a:lnSpc>
              <a:buClr>
                <a:schemeClr val="tx1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1200"/>
              </a:lnSpc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charset="0"/>
              </a:rPr>
              <a:t>GTP echo response looks like this: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charset="0"/>
            </a:endParaRPr>
          </a:p>
        </p:txBody>
      </p:sp>
      <p:pic>
        <p:nvPicPr>
          <p:cNvPr id="8192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30400"/>
            <a:ext cx="82089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62325" y="2276475"/>
            <a:ext cx="433388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932363" y="2278063"/>
            <a:ext cx="431800" cy="1444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408363" y="3213100"/>
            <a:ext cx="433387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283075" y="3213100"/>
            <a:ext cx="433388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724525" y="3205163"/>
            <a:ext cx="431800" cy="1444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875463" y="3187700"/>
            <a:ext cx="433387" cy="144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landscape – Looking for GGSNs</a:t>
            </a:r>
            <a:br>
              <a:rPr lang="en-US" altLang="en-US" smtClean="0"/>
            </a:br>
            <a:r>
              <a:rPr lang="en-GB" altLang="en-US" smtClean="0"/>
              <a:t/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13FC2C1-EF97-4472-92CB-BEEF5C40AC5B}" type="slidenum">
              <a:rPr altLang="en-US" sz="1200"/>
              <a:pPr eaLnBrk="1" hangingPunct="1"/>
              <a:t>38</a:t>
            </a:fld>
            <a:endParaRPr lang="en-US" altLang="en-US" sz="1200"/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539750" y="1341438"/>
            <a:ext cx="7920038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1800" dirty="0"/>
              <a:t>Scan for GTP ports</a:t>
            </a:r>
          </a:p>
          <a:p>
            <a:pPr eaLnBrk="1" hangingPunct="1">
              <a:buFontTx/>
              <a:buChar char="•"/>
            </a:pPr>
            <a:endParaRPr lang="en-GB" altLang="en-US" sz="1800" dirty="0"/>
          </a:p>
          <a:p>
            <a:pPr lvl="1" eaLnBrk="1" hangingPunct="1">
              <a:buFontTx/>
              <a:buChar char="•"/>
            </a:pPr>
            <a:r>
              <a:rPr lang="en-GB" altLang="en-US" sz="1800" dirty="0" err="1"/>
              <a:t>zmap</a:t>
            </a:r>
            <a:r>
              <a:rPr lang="en-GB" altLang="en-US" sz="1800" dirty="0"/>
              <a:t> (https://zmap.io/)</a:t>
            </a:r>
          </a:p>
          <a:p>
            <a:pPr eaLnBrk="1" hangingPunct="1">
              <a:buFontTx/>
              <a:buChar char="•"/>
            </a:pPr>
            <a:endParaRPr lang="en-GB" altLang="en-US" sz="1800" dirty="0"/>
          </a:p>
          <a:p>
            <a:pPr lvl="1" eaLnBrk="1" hangingPunct="1">
              <a:buFontTx/>
              <a:buChar char="•"/>
            </a:pPr>
            <a:r>
              <a:rPr lang="en-GB" altLang="en-US" sz="1800" dirty="0" err="1"/>
              <a:t>Async</a:t>
            </a:r>
            <a:r>
              <a:rPr lang="en-GB" altLang="en-US" sz="1800" dirty="0"/>
              <a:t> &amp; fast – ICMP, TCP, UDP </a:t>
            </a:r>
          </a:p>
          <a:p>
            <a:pPr eaLnBrk="1" hangingPunct="1">
              <a:buFontTx/>
              <a:buChar char="•"/>
            </a:pPr>
            <a:endParaRPr lang="en-GB" altLang="en-US" sz="1800" dirty="0"/>
          </a:p>
          <a:p>
            <a:pPr lvl="1" eaLnBrk="1" hangingPunct="1">
              <a:buFontTx/>
              <a:buChar char="•"/>
            </a:pPr>
            <a:r>
              <a:rPr lang="en-GB" altLang="en-US" sz="1800" dirty="0"/>
              <a:t>Can scale up to 1.4 million packets/sec, good idea to rate limit</a:t>
            </a:r>
          </a:p>
          <a:p>
            <a:pPr eaLnBrk="1" hangingPunct="1">
              <a:buFontTx/>
              <a:buChar char="•"/>
            </a:pPr>
            <a:endParaRPr lang="en-GB" altLang="en-US" sz="1800" dirty="0"/>
          </a:p>
          <a:p>
            <a:pPr eaLnBrk="1" hangingPunct="1">
              <a:buFontTx/>
              <a:buChar char="•"/>
            </a:pPr>
            <a:r>
              <a:rPr lang="en-GB" altLang="en-US" sz="1800" dirty="0" err="1"/>
              <a:t>zmap</a:t>
            </a:r>
            <a:r>
              <a:rPr lang="en-GB" altLang="en-US" sz="1800" dirty="0"/>
              <a:t> -M </a:t>
            </a:r>
            <a:r>
              <a:rPr lang="en-GB" altLang="en-US" sz="1800" dirty="0" err="1"/>
              <a:t>udp</a:t>
            </a:r>
            <a:r>
              <a:rPr lang="en-GB" altLang="en-US" sz="1800" dirty="0"/>
              <a:t> -p 2123 &lt;IP&gt; --probe-</a:t>
            </a:r>
            <a:r>
              <a:rPr lang="en-GB" altLang="en-US" sz="1800" dirty="0" err="1"/>
              <a:t>args</a:t>
            </a:r>
            <a:r>
              <a:rPr lang="en-GB" altLang="en-US" sz="1800" dirty="0"/>
              <a:t>=file:GTP-2123-echo.pkt -o GTP-2123-&lt;IP&gt;.csv -B 1G</a:t>
            </a:r>
          </a:p>
          <a:p>
            <a:pPr eaLnBrk="1" hangingPunct="1">
              <a:buFontTx/>
              <a:buChar char="•"/>
            </a:pPr>
            <a:endParaRPr lang="en-GB" altLang="en-US" sz="1800" dirty="0"/>
          </a:p>
          <a:p>
            <a:pPr eaLnBrk="1" hangingPunct="1">
              <a:buFontTx/>
              <a:buChar char="•"/>
            </a:pPr>
            <a:r>
              <a:rPr lang="en-GB" altLang="en-US" sz="1800" dirty="0"/>
              <a:t>Now you’ve found a GTP port, then what?</a:t>
            </a:r>
          </a:p>
          <a:p>
            <a:pPr eaLnBrk="1" hangingPunct="1">
              <a:buFontTx/>
              <a:buChar char="•"/>
            </a:pPr>
            <a:endParaRPr lang="en-GB" altLang="en-US" sz="1800" dirty="0"/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en-GB" altLang="en-US" sz="1800" dirty="0"/>
              <a:t>Send PDP context request to confirm active GGSN 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endParaRPr lang="en-GB" altLang="en-US" sz="1800" dirty="0"/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GB" altLang="en-US" sz="1800" dirty="0" err="1"/>
              <a:t>OpenGGSN</a:t>
            </a:r>
            <a:r>
              <a:rPr lang="en-GB" altLang="en-US" sz="1800" dirty="0"/>
              <a:t> project (http://sourceforge.net/projects/ggsn/)</a:t>
            </a:r>
          </a:p>
          <a:p>
            <a:pPr eaLnBrk="1" hangingPunct="1">
              <a:buFontTx/>
              <a:buChar char="•"/>
            </a:pPr>
            <a:endParaRPr lang="en-GB" altLang="en-US" sz="1800" dirty="0"/>
          </a:p>
          <a:p>
            <a:pPr eaLnBrk="1" hangingPunct="1"/>
            <a:endParaRPr lang="en-GB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ea typeface="MS PGothic" charset="0"/>
              <a:cs typeface="MS PGothic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22390E1-D82F-47DD-9F14-CD7D620892BF}" type="slidenum">
              <a:rPr altLang="en-US" sz="1200"/>
              <a:pPr eaLnBrk="1" hangingPunct="1"/>
              <a:t>3</a:t>
            </a:fld>
            <a:endParaRPr lang="en-US" altLang="en-US" sz="1200"/>
          </a:p>
        </p:txBody>
      </p:sp>
      <p:pic>
        <p:nvPicPr>
          <p:cNvPr id="22531" name="Picture 1" descr="fa-alalam1318686098_jpg_630x410_q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41179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cameron-smi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205038"/>
            <a:ext cx="43291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3419475" y="1196975"/>
            <a:ext cx="1724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6000"/>
              <a:t>Why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43213" y="4941888"/>
            <a:ext cx="36353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6000"/>
              <a:t>This Talk?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GRX landscape – Talking to GGSNs</a:t>
            </a:r>
            <a:endParaRPr lang="en-GB" altLang="en-US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95288" y="1268413"/>
            <a:ext cx="8353425" cy="4572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altLang="en-US" b="0" smtClean="0"/>
              <a:t>SGSNEMU (part of OpenGGSN)</a:t>
            </a:r>
          </a:p>
          <a:p>
            <a:pPr lvl="1" eaLnBrk="1" hangingPunct="1">
              <a:lnSpc>
                <a:spcPct val="100000"/>
              </a:lnSpc>
            </a:pPr>
            <a:r>
              <a:rPr lang="en-GB" altLang="en-US" b="0" smtClean="0"/>
              <a:t>connections to the GGSN</a:t>
            </a:r>
          </a:p>
          <a:p>
            <a:pPr lvl="1" eaLnBrk="1" hangingPunct="1">
              <a:lnSpc>
                <a:spcPct val="100000"/>
              </a:lnSpc>
            </a:pPr>
            <a:r>
              <a:rPr lang="en-GB" altLang="en-US" b="0" smtClean="0"/>
              <a:t>ping request, create PDP context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en-US" b="0" smtClean="0"/>
              <a:t>forward  packets to connections on Gn/Gp interface.</a:t>
            </a:r>
          </a:p>
          <a:p>
            <a:pPr lvl="1" eaLnBrk="1" hangingPunct="1">
              <a:lnSpc>
                <a:spcPct val="100000"/>
              </a:lnSpc>
            </a:pPr>
            <a:endParaRPr lang="en-GB" altLang="en-US" b="0" smtClean="0"/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en-GB" altLang="en-US" sz="1000" smtClean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en-US" sz="1400" b="0" smtClean="0"/>
              <a:t># sgsnemu --listen 192.168.253.249 --remote xx.xx.xx.xx --timelimit 10 --contexts 1 1 --apn internet --imsi 240011234567890 --msisdn 46702123456 –create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en-GB" altLang="en-US" sz="1400" b="0" smtClean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en-US" sz="1200" smtClean="0"/>
              <a:t>&lt;snip&gt;</a:t>
            </a:r>
            <a:endParaRPr lang="en-GB" altLang="en-US" sz="1400" smtClean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en-US" sz="1400" b="0" smtClean="0"/>
              <a:t>Initialising GTP library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en-US" sz="1400" b="0" smtClean="0"/>
              <a:t>openggsn[21672]: GTP: gtp_newgsn() started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en-US" sz="1400" b="0" smtClean="0"/>
              <a:t>Setting up interface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en-US" sz="1400" b="0" smtClean="0"/>
              <a:t>Done initialising GTP library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en-GB" altLang="en-US" sz="1400" b="0" smtClean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en-US" sz="1400" b="0" smtClean="0"/>
              <a:t>Sending off echo request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en-US" sz="1400" b="0" smtClean="0"/>
              <a:t>Setting up PDP context #0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en-US" sz="1400" b="0" smtClean="0"/>
              <a:t>Waiting for response from ggsn........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en-US" sz="1400" smtClean="0"/>
              <a:t>Received echo response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en-US" sz="1400" smtClean="0"/>
              <a:t>Received create PDP context response. </a:t>
            </a:r>
            <a:endParaRPr lang="en-GB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BF84E7C-5A80-40E6-ABD6-7765483D68DB}" type="slidenum">
              <a:rPr altLang="en-US" sz="1200"/>
              <a:pPr eaLnBrk="1" hangingPunct="1"/>
              <a:t>39</a:t>
            </a:fld>
            <a:endParaRPr lang="en-US" altLang="en-US" sz="120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227763" y="4560888"/>
            <a:ext cx="2592387" cy="307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/>
              <a:t>GTP daemon ready to talk!</a:t>
            </a:r>
            <a:r>
              <a:rPr lang="en-US" altLang="en-US" sz="1400" b="1" i="1"/>
              <a:t> </a:t>
            </a:r>
            <a:endParaRPr lang="en-GB" altLang="en-US" sz="1400" b="1" i="1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851275" y="4770438"/>
            <a:ext cx="2376488" cy="819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landscape threat profile </a:t>
            </a:r>
            <a:br>
              <a:rPr lang="en-US" altLang="en-US" smtClean="0"/>
            </a:br>
            <a:r>
              <a:rPr lang="en-US" altLang="en-US" smtClean="0"/>
              <a:t>– DNS servers (53/UDP)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9AF68E7-EF9D-4C9E-9F4E-01666D6C9931}" type="slidenum">
              <a:rPr altLang="en-US" sz="1200"/>
              <a:pPr eaLnBrk="1" hangingPunct="1"/>
              <a:t>40</a:t>
            </a:fld>
            <a:endParaRPr lang="en-US" alt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390525" y="1268413"/>
            <a:ext cx="8069263" cy="477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charset="0"/>
                <a:ea typeface="ＭＳ Ｐゴシック" pitchFamily="34" charset="-128"/>
              </a:rPr>
              <a:t>DNS on GRX used for resolving APNs to set up GTP tunnel</a:t>
            </a:r>
          </a:p>
          <a:p>
            <a:pPr>
              <a:defRPr/>
            </a:pPr>
            <a:endParaRPr lang="en-GB" dirty="0">
              <a:latin typeface="Arial" charset="0"/>
              <a:ea typeface="ＭＳ Ｐゴシック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charset="0"/>
                <a:ea typeface="ＭＳ Ｐゴシック" pitchFamily="34" charset="-128"/>
              </a:rPr>
              <a:t>Typical query for KPN looks like this: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latin typeface="Arial" charset="0"/>
              <a:ea typeface="ＭＳ Ｐゴシック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j-lt"/>
                <a:ea typeface="ＭＳ Ｐゴシック" pitchFamily="34" charset="-128"/>
              </a:rPr>
              <a:t>dig </a:t>
            </a:r>
            <a:r>
              <a:rPr lang="en-GB" b="1" dirty="0">
                <a:latin typeface="+mj-lt"/>
                <a:ea typeface="ＭＳ Ｐゴシック" pitchFamily="34" charset="-128"/>
              </a:rPr>
              <a:t>internet.mnc008.mcc204.gprs</a:t>
            </a:r>
            <a:r>
              <a:rPr lang="en-GB" dirty="0">
                <a:latin typeface="+mj-lt"/>
                <a:ea typeface="ＭＳ Ｐゴシック" pitchFamily="34" charset="-128"/>
              </a:rPr>
              <a:t> @ &lt;DNS IP&gt;</a:t>
            </a:r>
          </a:p>
          <a:p>
            <a:pPr lvl="1">
              <a:defRPr/>
            </a:pPr>
            <a:endParaRPr lang="en-GB" b="1" dirty="0">
              <a:latin typeface="Courier" pitchFamily="49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dirty="0">
                <a:latin typeface="Arial" charset="0"/>
                <a:ea typeface="ＭＳ Ｐゴシック" pitchFamily="34" charset="-128"/>
              </a:rPr>
              <a:t>DNS response:</a:t>
            </a:r>
            <a:endParaRPr lang="en-GB" sz="1100" dirty="0">
              <a:latin typeface="Courier" pitchFamily="49" charset="0"/>
              <a:ea typeface="ＭＳ Ｐゴシック" pitchFamily="34" charset="-128"/>
            </a:endParaRPr>
          </a:p>
          <a:p>
            <a:pPr lvl="1">
              <a:defRPr/>
            </a:pPr>
            <a:r>
              <a:rPr lang="en-GB" sz="1400" dirty="0">
                <a:ea typeface="ＭＳ Ｐゴシック" pitchFamily="34" charset="-128"/>
                <a:cs typeface="Arial" panose="020B0604020202020204" pitchFamily="34" charset="0"/>
              </a:rPr>
              <a:t>;; Got answer:</a:t>
            </a:r>
          </a:p>
          <a:p>
            <a:pPr lvl="1">
              <a:defRPr/>
            </a:pPr>
            <a:r>
              <a:rPr lang="en-GB" sz="1400" dirty="0">
                <a:ea typeface="ＭＳ Ｐゴシック" pitchFamily="34" charset="-128"/>
                <a:cs typeface="Arial" panose="020B0604020202020204" pitchFamily="34" charset="0"/>
              </a:rPr>
              <a:t>;; -&gt;&gt;HEADER&lt;&lt;- </a:t>
            </a:r>
            <a:r>
              <a:rPr lang="en-GB" sz="1400" dirty="0" err="1">
                <a:ea typeface="ＭＳ Ｐゴシック" pitchFamily="34" charset="-128"/>
                <a:cs typeface="Arial" panose="020B0604020202020204" pitchFamily="34" charset="0"/>
              </a:rPr>
              <a:t>opcode</a:t>
            </a:r>
            <a:r>
              <a:rPr lang="en-GB" sz="1400" dirty="0">
                <a:ea typeface="ＭＳ Ｐゴシック" pitchFamily="34" charset="-128"/>
                <a:cs typeface="Arial" panose="020B0604020202020204" pitchFamily="34" charset="0"/>
              </a:rPr>
              <a:t>: QUERY, status: NOERROR, id: 26251</a:t>
            </a:r>
          </a:p>
          <a:p>
            <a:pPr lvl="1">
              <a:defRPr/>
            </a:pPr>
            <a:r>
              <a:rPr lang="en-GB" sz="1400" dirty="0">
                <a:ea typeface="ＭＳ Ｐゴシック" pitchFamily="34" charset="-128"/>
                <a:cs typeface="Arial" panose="020B0604020202020204" pitchFamily="34" charset="0"/>
              </a:rPr>
              <a:t>;; flags: </a:t>
            </a:r>
            <a:r>
              <a:rPr lang="en-GB" sz="1400" dirty="0" err="1">
                <a:ea typeface="ＭＳ Ｐゴシック" pitchFamily="34" charset="-128"/>
                <a:cs typeface="Arial" panose="020B0604020202020204" pitchFamily="34" charset="0"/>
              </a:rPr>
              <a:t>qr</a:t>
            </a:r>
            <a:r>
              <a:rPr lang="en-GB" sz="1400" dirty="0"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GB" sz="1400" dirty="0" err="1">
                <a:ea typeface="ＭＳ Ｐゴシック" pitchFamily="34" charset="-128"/>
                <a:cs typeface="Arial" panose="020B0604020202020204" pitchFamily="34" charset="0"/>
              </a:rPr>
              <a:t>rd</a:t>
            </a:r>
            <a:r>
              <a:rPr lang="en-GB" sz="1400" dirty="0"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GB" sz="1400" dirty="0" err="1">
                <a:ea typeface="ＭＳ Ｐゴシック" pitchFamily="34" charset="-128"/>
                <a:cs typeface="Arial" panose="020B0604020202020204" pitchFamily="34" charset="0"/>
              </a:rPr>
              <a:t>ra</a:t>
            </a:r>
            <a:r>
              <a:rPr lang="en-GB" sz="1400" dirty="0">
                <a:ea typeface="ＭＳ Ｐゴシック" pitchFamily="34" charset="-128"/>
                <a:cs typeface="Arial" panose="020B0604020202020204" pitchFamily="34" charset="0"/>
              </a:rPr>
              <a:t>; QUERY: 1, ANSWER: 4, AUTHORITY: 4, ADDITIONAL: 8</a:t>
            </a:r>
          </a:p>
          <a:p>
            <a:pPr lvl="1">
              <a:defRPr/>
            </a:pPr>
            <a:endParaRPr lang="en-GB" sz="1400" dirty="0">
              <a:ea typeface="ＭＳ Ｐゴシック" pitchFamily="34" charset="-128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GB" sz="1400" dirty="0">
                <a:ea typeface="ＭＳ Ｐゴシック" pitchFamily="34" charset="-128"/>
                <a:cs typeface="Arial" panose="020B0604020202020204" pitchFamily="34" charset="0"/>
              </a:rPr>
              <a:t>;; QUESTION SECTION:</a:t>
            </a:r>
          </a:p>
          <a:p>
            <a:pPr lvl="1">
              <a:defRPr/>
            </a:pPr>
            <a:r>
              <a:rPr lang="en-GB" sz="1400" dirty="0">
                <a:ea typeface="ＭＳ Ｐゴシック" pitchFamily="34" charset="-128"/>
                <a:cs typeface="Arial" panose="020B0604020202020204" pitchFamily="34" charset="0"/>
              </a:rPr>
              <a:t>;internet.mnc008.mcc204.gprs.   IN      A</a:t>
            </a:r>
          </a:p>
          <a:p>
            <a:pPr lvl="1">
              <a:defRPr/>
            </a:pPr>
            <a:endParaRPr lang="en-GB" sz="1400" dirty="0">
              <a:ea typeface="ＭＳ Ｐゴシック" pitchFamily="34" charset="-128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GB" sz="1400" dirty="0">
                <a:ea typeface="ＭＳ Ｐゴシック" pitchFamily="34" charset="-128"/>
                <a:cs typeface="Arial" panose="020B0604020202020204" pitchFamily="34" charset="0"/>
              </a:rPr>
              <a:t>;; ANSWER SECTION:</a:t>
            </a:r>
          </a:p>
          <a:p>
            <a:pPr lvl="1">
              <a:defRPr/>
            </a:pPr>
            <a:r>
              <a:rPr lang="en-GB" sz="1400" b="1" dirty="0">
                <a:ea typeface="ＭＳ Ｐゴシック" pitchFamily="34" charset="-128"/>
                <a:cs typeface="Arial" panose="020B0604020202020204" pitchFamily="34" charset="0"/>
              </a:rPr>
              <a:t>internet.mnc008.mcc204.gprs. 300 IN     A       145.7.xx.xx</a:t>
            </a:r>
          </a:p>
          <a:p>
            <a:pPr lvl="1">
              <a:defRPr/>
            </a:pPr>
            <a:r>
              <a:rPr lang="en-GB" sz="1400" b="1" dirty="0">
                <a:ea typeface="ＭＳ Ｐゴシック" pitchFamily="34" charset="-128"/>
                <a:cs typeface="Arial" panose="020B0604020202020204" pitchFamily="34" charset="0"/>
              </a:rPr>
              <a:t>internet.mnc008.mcc204.gprs. 300 IN     A       145.7.xx.xx</a:t>
            </a:r>
          </a:p>
          <a:p>
            <a:pPr lvl="1">
              <a:defRPr/>
            </a:pPr>
            <a:r>
              <a:rPr lang="en-GB" sz="1400" b="1" dirty="0">
                <a:ea typeface="ＭＳ Ｐゴシック" pitchFamily="34" charset="-128"/>
                <a:cs typeface="Arial" panose="020B0604020202020204" pitchFamily="34" charset="0"/>
              </a:rPr>
              <a:t>internet.mnc008.mcc204.gprs. 300 IN     A       145.7.xx.xx</a:t>
            </a:r>
          </a:p>
          <a:p>
            <a:pPr lvl="1">
              <a:defRPr/>
            </a:pPr>
            <a:r>
              <a:rPr lang="en-GB" sz="1400" b="1" dirty="0">
                <a:ea typeface="ＭＳ Ｐゴシック" pitchFamily="34" charset="-128"/>
                <a:cs typeface="Arial" panose="020B0604020202020204" pitchFamily="34" charset="0"/>
              </a:rPr>
              <a:t>internet.mnc008.mcc204.gprs. 300 IN     A       145.7.xx.xx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endParaRPr lang="en-GB" sz="1000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372225" y="2874963"/>
            <a:ext cx="2420938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globally agreed APN</a:t>
            </a:r>
          </a:p>
        </p:txBody>
      </p:sp>
      <p:cxnSp>
        <p:nvCxnSpPr>
          <p:cNvPr id="5" name="Straight Arrow Connector 4"/>
          <p:cNvCxnSpPr>
            <a:stCxn id="2" idx="1"/>
          </p:cNvCxnSpPr>
          <p:nvPr/>
        </p:nvCxnSpPr>
        <p:spPr>
          <a:xfrm flipH="1" flipV="1">
            <a:off x="2411413" y="2636838"/>
            <a:ext cx="3960812" cy="422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GRX landscape threat profile– DNS servers</a:t>
            </a:r>
            <a:endParaRPr lang="en-GB" altLang="en-US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3780FA3-C84D-4062-B14D-4F726436D134}" type="slidenum">
              <a:rPr altLang="en-US" sz="1200"/>
              <a:pPr eaLnBrk="1" hangingPunct="1"/>
              <a:t>41</a:t>
            </a:fld>
            <a:endParaRPr lang="en-US" altLang="en-US" sz="1200"/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539750" y="1341438"/>
            <a:ext cx="7704138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28650" indent="-1714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314450" indent="-1714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GB" altLang="en-US" sz="1800"/>
              <a:t>Enumerate versions of DNS</a:t>
            </a:r>
          </a:p>
          <a:p>
            <a:pPr lvl="2" eaLnBrk="1" hangingPunct="1">
              <a:buFontTx/>
              <a:buChar char="•"/>
            </a:pPr>
            <a:endParaRPr lang="en-GB" altLang="en-US" sz="1800"/>
          </a:p>
          <a:p>
            <a:pPr lvl="1" eaLnBrk="1" hangingPunct="1">
              <a:buFontTx/>
              <a:buChar char="•"/>
            </a:pPr>
            <a:r>
              <a:rPr lang="en-GB" altLang="en-US" sz="1800"/>
              <a:t>Command to get Bind version: </a:t>
            </a:r>
          </a:p>
          <a:p>
            <a:pPr lvl="2" eaLnBrk="1" hangingPunct="1">
              <a:buFontTx/>
              <a:buChar char="•"/>
            </a:pPr>
            <a:r>
              <a:rPr lang="en-US" altLang="en-US" sz="1500" i="1"/>
              <a:t>dig chaos</a:t>
            </a:r>
            <a:r>
              <a:rPr lang="en-US" altLang="en-US" sz="1500"/>
              <a:t> txt </a:t>
            </a:r>
            <a:r>
              <a:rPr lang="en-US" altLang="en-US" sz="1500" i="1"/>
              <a:t>version</a:t>
            </a:r>
            <a:r>
              <a:rPr lang="en-US" altLang="en-US" sz="1500"/>
              <a:t>.</a:t>
            </a:r>
            <a:r>
              <a:rPr lang="en-US" altLang="en-US" sz="1500" i="1"/>
              <a:t>bind</a:t>
            </a:r>
            <a:r>
              <a:rPr lang="en-US" altLang="en-US" sz="1500"/>
              <a:t> @&lt;DNS IP&gt;</a:t>
            </a:r>
            <a:endParaRPr lang="en-GB" altLang="en-US" sz="1500"/>
          </a:p>
          <a:p>
            <a:pPr lvl="2" eaLnBrk="1" hangingPunct="1"/>
            <a:endParaRPr lang="en-GB" altLang="en-US" sz="1800"/>
          </a:p>
          <a:p>
            <a:pPr lvl="2" eaLnBrk="1" hangingPunct="1">
              <a:buFontTx/>
              <a:buChar char="•"/>
            </a:pPr>
            <a:r>
              <a:rPr lang="en-GB" altLang="en-US" sz="1800"/>
              <a:t>BIND versions 9.2.3 to 9.8.1-P1</a:t>
            </a:r>
          </a:p>
          <a:p>
            <a:pPr lvl="2" eaLnBrk="1" hangingPunct="1">
              <a:buFontTx/>
              <a:buChar char="•"/>
            </a:pPr>
            <a:r>
              <a:rPr lang="en-GB" altLang="en-US" sz="1800"/>
              <a:t>Microsoft DNS 6.0.6002</a:t>
            </a:r>
          </a:p>
          <a:p>
            <a:pPr lvl="2" eaLnBrk="1" hangingPunct="1">
              <a:buFontTx/>
              <a:buChar char="•"/>
            </a:pPr>
            <a:endParaRPr lang="en-GB" altLang="en-US" sz="1800"/>
          </a:p>
          <a:p>
            <a:pPr lvl="2" eaLnBrk="1" hangingPunct="1">
              <a:buFontTx/>
              <a:buChar char="•"/>
            </a:pPr>
            <a:r>
              <a:rPr lang="en-GB" altLang="en-US" sz="1800"/>
              <a:t>Outdated versions with publicly known vulnerabilities</a:t>
            </a:r>
          </a:p>
          <a:p>
            <a:pPr lvl="2" eaLnBrk="1" hangingPunct="1">
              <a:buFontTx/>
              <a:buChar char="•"/>
            </a:pPr>
            <a:endParaRPr lang="en-GB" altLang="en-US" sz="1800"/>
          </a:p>
          <a:p>
            <a:pPr lvl="1" eaLnBrk="1" hangingPunct="1"/>
            <a:endParaRPr lang="en-GB" altLang="en-US" sz="1800"/>
          </a:p>
          <a:p>
            <a:pPr lvl="1" eaLnBrk="1" hangingPunct="1"/>
            <a:endParaRPr lang="en-GB" altLang="en-US" sz="1200"/>
          </a:p>
          <a:p>
            <a:pPr lvl="1" eaLnBrk="1" hangingPunct="1">
              <a:buFontTx/>
              <a:buChar char="•"/>
            </a:pPr>
            <a:r>
              <a:rPr lang="en-GB" altLang="en-US" sz="1800"/>
              <a:t>Bind version 9.2.3 </a:t>
            </a:r>
          </a:p>
          <a:p>
            <a:pPr lvl="1" eaLnBrk="1" hangingPunct="1"/>
            <a:endParaRPr lang="en-GB" altLang="en-US" sz="1200"/>
          </a:p>
          <a:p>
            <a:pPr lvl="1" eaLnBrk="1" hangingPunct="1">
              <a:buFontTx/>
              <a:buChar char="•"/>
            </a:pPr>
            <a:r>
              <a:rPr lang="en-US" altLang="en-US" sz="1800"/>
              <a:t>Bind 9.8.1-P1</a:t>
            </a:r>
          </a:p>
          <a:p>
            <a:pPr lvl="1" eaLnBrk="1" hangingPunct="1">
              <a:buFontTx/>
              <a:buChar char="•"/>
            </a:pPr>
            <a:endParaRPr lang="en-US" altLang="en-US" sz="1800"/>
          </a:p>
          <a:p>
            <a:pPr lvl="1" eaLnBrk="1" hangingPunct="1">
              <a:buFontTx/>
              <a:buChar char="•"/>
            </a:pPr>
            <a:endParaRPr lang="en-US" altLang="en-US" sz="1800"/>
          </a:p>
          <a:p>
            <a:pPr lvl="1" eaLnBrk="1" hangingPunct="1">
              <a:buFontTx/>
              <a:buChar char="•"/>
            </a:pPr>
            <a:r>
              <a:rPr lang="en-US" altLang="en-US" b="1"/>
              <a:t>Aside from GTP &amp; DNS – what else? </a:t>
            </a:r>
          </a:p>
          <a:p>
            <a:pPr lvl="1" eaLnBrk="1" hangingPunct="1"/>
            <a:endParaRPr lang="en-US" altLang="en-US" sz="1200"/>
          </a:p>
          <a:p>
            <a:pPr lvl="1" eaLnBrk="1" hangingPunct="1"/>
            <a:endParaRPr lang="en-GB" altLang="en-US" sz="1200"/>
          </a:p>
          <a:p>
            <a:pPr eaLnBrk="1" hangingPunct="1"/>
            <a:endParaRPr lang="en-GB" altLang="en-US" sz="180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80150" y="3860800"/>
            <a:ext cx="1747838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DoS</a:t>
            </a:r>
          </a:p>
          <a:p>
            <a:pPr algn="ctr" eaLnBrk="1" hangingPunct="1"/>
            <a:r>
              <a:rPr lang="en-GB" altLang="en-US" sz="1600" b="1"/>
              <a:t>CVE-2012-516</a:t>
            </a:r>
          </a:p>
          <a:p>
            <a:pPr algn="ctr" eaLnBrk="1" hangingPunct="1"/>
            <a:r>
              <a:rPr lang="en-GB" altLang="en-US" sz="1600" b="1"/>
              <a:t>CVE-2012-4244</a:t>
            </a: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3276600" y="4276725"/>
            <a:ext cx="3003550" cy="414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03813" y="4756150"/>
            <a:ext cx="2447925" cy="1076325"/>
          </a:xfrm>
          <a:prstGeom prst="rect">
            <a:avLst/>
          </a:prstGeom>
          <a:noFill/>
          <a:ln w="9525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/>
              <a:t>DoS &amp; Buffer Overflow</a:t>
            </a:r>
          </a:p>
          <a:p>
            <a:pPr algn="ctr" eaLnBrk="1" hangingPunct="1"/>
            <a:r>
              <a:rPr lang="en-US" altLang="en-US" sz="1600" b="1"/>
              <a:t>   CVE-2013-4854 	</a:t>
            </a:r>
          </a:p>
          <a:p>
            <a:pPr algn="ctr" eaLnBrk="1" hangingPunct="1"/>
            <a:r>
              <a:rPr lang="en-US" altLang="en-US" sz="1600" b="1"/>
              <a:t>CVE-2013-3919 </a:t>
            </a:r>
          </a:p>
          <a:p>
            <a:pPr algn="ctr" eaLnBrk="1" hangingPunct="1"/>
            <a:r>
              <a:rPr lang="en-US" altLang="en-US" sz="1600" b="1"/>
              <a:t>CVE-2013-2266 </a:t>
            </a:r>
            <a:endParaRPr lang="en-GB" altLang="en-US" sz="1600" b="1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641600" y="5122863"/>
            <a:ext cx="2462213" cy="341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landscape threat profile – SMTP (25/TCP)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FFCC98E-DCE2-4A34-BF8B-E9AB64CCDDDC}" type="slidenum">
              <a:rPr altLang="en-US" sz="1200"/>
              <a:pPr eaLnBrk="1" hangingPunct="1"/>
              <a:t>42</a:t>
            </a:fld>
            <a:endParaRPr lang="en-US" altLang="en-US" sz="1200"/>
          </a:p>
        </p:txBody>
      </p:sp>
      <p:sp>
        <p:nvSpPr>
          <p:cNvPr id="91139" name="TextBox 1"/>
          <p:cNvSpPr txBox="1">
            <a:spLocks noChangeArrowheads="1"/>
          </p:cNvSpPr>
          <p:nvPr/>
        </p:nvSpPr>
        <p:spPr bwMode="auto">
          <a:xfrm>
            <a:off x="468313" y="1412875"/>
            <a:ext cx="7991475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102870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Cisco PIX sanitized smtpd   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Exim smtpd 4.63    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Microsoft ESMTP 5.0.2195.6713    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Postfix smtpd     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Sendmail 1.0, 2.5.3     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Sendmail 8.11.1, 8.11.6+Sun, 8.11.7p1+Sun/8.11.7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Sendmail 8.12.9+Sun/8.12.9, 8.13.3 rev 1.001     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Sendmail 8.13.7+Sun, 8.13.8+Sun/8.13.8, 8.14.1/8.14.1, 8.14.5+Sun/8.13.4     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Sendmail 8.9.3     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netqmail smtpd 1.04    </a:t>
            </a:r>
          </a:p>
          <a:p>
            <a:pPr lvl="1"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qmail smtpd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580063" y="1336675"/>
            <a:ext cx="24130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Remote Root Exploit</a:t>
            </a:r>
          </a:p>
          <a:p>
            <a:pPr algn="ctr" eaLnBrk="1" hangingPunct="1"/>
            <a:r>
              <a:rPr lang="en-GB" altLang="en-US" sz="1600" b="1"/>
              <a:t>CVE-2010-4344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276600" y="1628775"/>
            <a:ext cx="2159000" cy="292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21325" y="2436813"/>
            <a:ext cx="2579688" cy="58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Remote Code Execution</a:t>
            </a:r>
          </a:p>
          <a:p>
            <a:pPr algn="ctr" eaLnBrk="1" hangingPunct="1"/>
            <a:r>
              <a:rPr lang="en-GB" altLang="en-US" sz="1600" b="1"/>
              <a:t>CVE-2006-0058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3779838" y="2728913"/>
            <a:ext cx="1741487" cy="555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1"/>
          </p:cNvCxnSpPr>
          <p:nvPr/>
        </p:nvCxnSpPr>
        <p:spPr>
          <a:xfrm flipH="1">
            <a:off x="4356100" y="2728913"/>
            <a:ext cx="1165225" cy="776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634038" y="4292600"/>
            <a:ext cx="2305050" cy="585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Remote Code Exec</a:t>
            </a:r>
          </a:p>
          <a:p>
            <a:pPr algn="ctr" eaLnBrk="1" hangingPunct="1"/>
            <a:r>
              <a:rPr lang="en-GB" altLang="en-US" sz="1600" b="1"/>
              <a:t>CVE-2003-0694</a:t>
            </a: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3132138" y="3789363"/>
            <a:ext cx="2501900" cy="795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924550" y="5157788"/>
            <a:ext cx="1773238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b="1"/>
              <a:t>Buffer Overflow</a:t>
            </a:r>
          </a:p>
          <a:p>
            <a:pPr eaLnBrk="1" hangingPunct="1"/>
            <a:r>
              <a:rPr lang="en-GB" altLang="en-US" sz="1600" b="1"/>
              <a:t>CVE-2002-1337</a:t>
            </a:r>
          </a:p>
        </p:txBody>
      </p:sp>
      <p:cxnSp>
        <p:nvCxnSpPr>
          <p:cNvPr id="18" name="Straight Arrow Connector 17"/>
          <p:cNvCxnSpPr>
            <a:stCxn id="16" idx="1"/>
          </p:cNvCxnSpPr>
          <p:nvPr/>
        </p:nvCxnSpPr>
        <p:spPr>
          <a:xfrm flipH="1" flipV="1">
            <a:off x="3132138" y="4724400"/>
            <a:ext cx="2792412" cy="7254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184775" y="5751513"/>
            <a:ext cx="24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3" grpId="0" animBg="1"/>
      <p:bldP spid="16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landscape threat profile </a:t>
            </a:r>
            <a:br>
              <a:rPr lang="en-US" altLang="en-US" smtClean="0"/>
            </a:br>
            <a:r>
              <a:rPr lang="en-US" altLang="en-US" smtClean="0"/>
              <a:t>– FTP servers (21/TCP)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3F26217-D43A-4B9B-AE17-A9702CC24804}" type="slidenum">
              <a:rPr altLang="en-US" sz="1200"/>
              <a:pPr eaLnBrk="1" hangingPunct="1"/>
              <a:t>43</a:t>
            </a:fld>
            <a:endParaRPr lang="en-US" altLang="en-US" sz="1200"/>
          </a:p>
        </p:txBody>
      </p:sp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179388" y="1484313"/>
            <a:ext cx="4103687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400"/>
              </a:lnSpc>
              <a:buClr>
                <a:schemeClr val="tx1"/>
              </a:buClr>
              <a:buChar char="•"/>
              <a:defRPr b="1">
                <a:solidFill>
                  <a:schemeClr val="tx1"/>
                </a:solidFill>
                <a:latin typeface="Arial" charset="0"/>
              </a:defRPr>
            </a:lvl1pPr>
            <a:lvl2pPr marL="1028700" indent="-285750" eaLnBrk="0" hangingPunct="0">
              <a:lnSpc>
                <a:spcPts val="2400"/>
              </a:lnSpc>
              <a:buClr>
                <a:schemeClr val="tx1"/>
              </a:buClr>
              <a:buChar char="•"/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1800"/>
              </a:lnSpc>
              <a:buClr>
                <a:schemeClr val="tx1"/>
              </a:buClr>
              <a:buChar char="•"/>
              <a:defRPr sz="15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1600"/>
              </a:lnSpc>
              <a:buClr>
                <a:schemeClr val="tx1"/>
              </a:buClr>
              <a:buChar char="•"/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1200"/>
              </a:lnSpc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en-GB" altLang="en-US" b="0" dirty="0" smtClean="0">
                <a:cs typeface="Arial" charset="0"/>
              </a:rPr>
              <a:t>BSD </a:t>
            </a:r>
            <a:r>
              <a:rPr lang="en-GB" altLang="en-US" b="0" dirty="0" err="1" smtClean="0">
                <a:cs typeface="Arial" charset="0"/>
              </a:rPr>
              <a:t>ftpd</a:t>
            </a:r>
            <a:r>
              <a:rPr lang="en-GB" altLang="en-US" b="0" dirty="0" smtClean="0">
                <a:cs typeface="Arial" charset="0"/>
              </a:rPr>
              <a:t> 6.00    </a:t>
            </a: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en-GB" altLang="en-US" b="0" dirty="0" smtClean="0">
                <a:cs typeface="Arial" charset="0"/>
              </a:rPr>
              <a:t>Cisco </a:t>
            </a:r>
            <a:r>
              <a:rPr lang="en-GB" altLang="en-US" b="0" dirty="0" err="1" smtClean="0">
                <a:cs typeface="Arial" charset="0"/>
              </a:rPr>
              <a:t>ftpd</a:t>
            </a:r>
            <a:r>
              <a:rPr lang="en-GB" altLang="en-US" b="0" dirty="0" smtClean="0">
                <a:cs typeface="Arial" charset="0"/>
              </a:rPr>
              <a:t> 5.3.1    </a:t>
            </a: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en-GB" altLang="en-US" b="0" dirty="0" smtClean="0">
                <a:cs typeface="Arial" charset="0"/>
              </a:rPr>
              <a:t>HP-UX </a:t>
            </a:r>
            <a:r>
              <a:rPr lang="en-GB" altLang="en-US" b="0" dirty="0" err="1" smtClean="0">
                <a:cs typeface="Arial" charset="0"/>
              </a:rPr>
              <a:t>ftpd</a:t>
            </a:r>
            <a:r>
              <a:rPr lang="en-GB" altLang="en-US" b="0" dirty="0" smtClean="0">
                <a:cs typeface="Arial" charset="0"/>
              </a:rPr>
              <a:t> 1.1.214.8    </a:t>
            </a: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en-GB" altLang="en-US" b="0" dirty="0" smtClean="0">
                <a:cs typeface="Arial" charset="0"/>
              </a:rPr>
              <a:t>Microsoft </a:t>
            </a:r>
            <a:r>
              <a:rPr lang="en-GB" altLang="en-US" b="0" dirty="0" err="1" smtClean="0">
                <a:cs typeface="Arial" charset="0"/>
              </a:rPr>
              <a:t>ftpd</a:t>
            </a:r>
            <a:r>
              <a:rPr lang="en-GB" altLang="en-US" b="0" dirty="0" smtClean="0">
                <a:cs typeface="Arial" charset="0"/>
              </a:rPr>
              <a:t> 5.0    </a:t>
            </a: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en-GB" altLang="en-US" b="0" dirty="0" err="1" smtClean="0">
                <a:cs typeface="Arial" charset="0"/>
              </a:rPr>
              <a:t>OpenBSD</a:t>
            </a:r>
            <a:r>
              <a:rPr lang="en-GB" altLang="en-US" b="0" dirty="0" smtClean="0">
                <a:cs typeface="Arial" charset="0"/>
              </a:rPr>
              <a:t> </a:t>
            </a:r>
            <a:r>
              <a:rPr lang="en-GB" altLang="en-US" b="0" dirty="0" err="1" smtClean="0">
                <a:cs typeface="Arial" charset="0"/>
              </a:rPr>
              <a:t>ftpd</a:t>
            </a:r>
            <a:r>
              <a:rPr lang="en-GB" altLang="en-US" b="0" dirty="0" smtClean="0">
                <a:cs typeface="Arial" charset="0"/>
              </a:rPr>
              <a:t> 6.4 (Linux port 6.4)      </a:t>
            </a: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en-GB" altLang="en-US" b="0" dirty="0" smtClean="0">
                <a:cs typeface="Arial" charset="0"/>
              </a:rPr>
              <a:t>Sun Solaris 8 </a:t>
            </a:r>
            <a:r>
              <a:rPr lang="en-GB" altLang="en-US" b="0" dirty="0" err="1" smtClean="0">
                <a:cs typeface="Arial" charset="0"/>
              </a:rPr>
              <a:t>ftpd</a:t>
            </a:r>
            <a:r>
              <a:rPr lang="en-GB" altLang="en-US" b="0" dirty="0" smtClean="0">
                <a:cs typeface="Arial" charset="0"/>
              </a:rPr>
              <a:t>   </a:t>
            </a: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en-GB" altLang="en-US" b="0" dirty="0" err="1" smtClean="0">
                <a:cs typeface="Arial" charset="0"/>
              </a:rPr>
              <a:t>TopLayer</a:t>
            </a:r>
            <a:r>
              <a:rPr lang="en-GB" altLang="en-US" b="0" dirty="0" smtClean="0">
                <a:cs typeface="Arial" charset="0"/>
              </a:rPr>
              <a:t>/Alcatel </a:t>
            </a:r>
            <a:r>
              <a:rPr lang="en-GB" altLang="en-US" b="0" dirty="0" err="1" smtClean="0">
                <a:cs typeface="Arial" charset="0"/>
              </a:rPr>
              <a:t>ftpd</a:t>
            </a:r>
            <a:r>
              <a:rPr lang="en-GB" altLang="en-US" b="0" dirty="0" smtClean="0">
                <a:cs typeface="Arial" charset="0"/>
              </a:rPr>
              <a:t>     </a:t>
            </a: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en-GB" altLang="en-US" b="0" dirty="0" err="1" smtClean="0">
                <a:cs typeface="Arial" charset="0"/>
              </a:rPr>
              <a:t>VxWorks</a:t>
            </a:r>
            <a:r>
              <a:rPr lang="en-GB" altLang="en-US" b="0" dirty="0" smtClean="0">
                <a:cs typeface="Arial" charset="0"/>
              </a:rPr>
              <a:t> </a:t>
            </a:r>
            <a:r>
              <a:rPr lang="en-GB" altLang="en-US" b="0" dirty="0" err="1" smtClean="0">
                <a:cs typeface="Arial" charset="0"/>
              </a:rPr>
              <a:t>ftpd</a:t>
            </a:r>
            <a:r>
              <a:rPr lang="en-GB" altLang="en-US" b="0" dirty="0" smtClean="0">
                <a:cs typeface="Arial" charset="0"/>
              </a:rPr>
              <a:t> 5.4    </a:t>
            </a: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en-GB" altLang="en-US" b="0" dirty="0" smtClean="0">
                <a:cs typeface="Arial" charset="0"/>
              </a:rPr>
              <a:t>WU-FTPD 2.6.1 (revision 4.0), wu-2.6.1-16     </a:t>
            </a:r>
          </a:p>
          <a:p>
            <a:pPr marL="285750" indent="-285750" eaLnBrk="1" hangingPunct="1"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en-GB" altLang="en-US" b="0" dirty="0" err="1" smtClean="0">
                <a:cs typeface="Arial" charset="0"/>
              </a:rPr>
              <a:t>vsftpd</a:t>
            </a:r>
            <a:r>
              <a:rPr lang="en-GB" altLang="en-US" b="0" dirty="0" smtClean="0">
                <a:cs typeface="Arial" charset="0"/>
              </a:rPr>
              <a:t> 2.0.4, 2.0.5, 2.0.7, 2.2.2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charset="0"/>
            </a:endParaRPr>
          </a:p>
        </p:txBody>
      </p:sp>
      <p:sp>
        <p:nvSpPr>
          <p:cNvPr id="93188" name="Rectangle 1"/>
          <p:cNvSpPr>
            <a:spLocks noChangeArrowheads="1"/>
          </p:cNvSpPr>
          <p:nvPr/>
        </p:nvSpPr>
        <p:spPr bwMode="auto">
          <a:xfrm>
            <a:off x="5667375" y="1484313"/>
            <a:ext cx="345598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3Com 3CDaemon ftpd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Axis 211M Network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BulletProof FTPd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FileZilla ftpd 0.9.33, 0.9.40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ProFTPD 1.3.0, 1.3.1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Pure-FTPd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GB" altLang="en-US" sz="1800"/>
              <a:t>Serv-U ftpd 6.0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75463" y="4149725"/>
            <a:ext cx="20701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Remote Code Exec</a:t>
            </a:r>
          </a:p>
          <a:p>
            <a:pPr algn="ctr" eaLnBrk="1" hangingPunct="1"/>
            <a:r>
              <a:rPr lang="en-GB" altLang="en-US" sz="1600" b="1"/>
              <a:t>CVE-2006-5815</a:t>
            </a:r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H="1" flipV="1">
            <a:off x="7396163" y="3213100"/>
            <a:ext cx="514350" cy="936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00563" y="3986213"/>
            <a:ext cx="17272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BoF/DoS</a:t>
            </a:r>
          </a:p>
          <a:p>
            <a:pPr algn="ctr" eaLnBrk="1" hangingPunct="1"/>
            <a:r>
              <a:rPr lang="en-GB" altLang="en-US" sz="1600" b="1"/>
              <a:t>CVE-2002-2300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2232025" y="4149725"/>
            <a:ext cx="2268538" cy="128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500563" y="5013325"/>
            <a:ext cx="1852612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DoS</a:t>
            </a:r>
          </a:p>
          <a:p>
            <a:pPr algn="ctr" eaLnBrk="1" hangingPunct="1"/>
            <a:r>
              <a:rPr lang="en-GB" altLang="en-US" sz="1600" b="1"/>
              <a:t>CVE-2011-0762</a:t>
            </a: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3635375" y="5157788"/>
            <a:ext cx="865188" cy="147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636838" y="1465263"/>
            <a:ext cx="1997075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Buffer Overflow</a:t>
            </a:r>
          </a:p>
          <a:p>
            <a:pPr algn="ctr" eaLnBrk="1" hangingPunct="1"/>
            <a:r>
              <a:rPr lang="en-GB" altLang="en-US" sz="1600" b="1"/>
              <a:t>CVE 2001-0053</a:t>
            </a:r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 flipH="1">
            <a:off x="2411413" y="2049463"/>
            <a:ext cx="1223962" cy="874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429000" y="2195513"/>
            <a:ext cx="1998663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Buffer Overflow</a:t>
            </a:r>
          </a:p>
          <a:p>
            <a:pPr algn="ctr" eaLnBrk="1" hangingPunct="1"/>
            <a:r>
              <a:rPr lang="en-GB" altLang="en-US" sz="1600" b="1"/>
              <a:t>CVE-2003-0466</a:t>
            </a:r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 flipH="1">
            <a:off x="2843213" y="2779713"/>
            <a:ext cx="1585912" cy="149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490913" y="5854700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Banner based only!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3" grpId="0" animBg="1"/>
      <p:bldP spid="16" grpId="0" animBg="1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landscape threat profile </a:t>
            </a:r>
            <a:br>
              <a:rPr lang="en-US" altLang="en-US" smtClean="0"/>
            </a:br>
            <a:r>
              <a:rPr lang="en-US" altLang="en-US" smtClean="0"/>
              <a:t>– Web servers (80,443/TCP)</a:t>
            </a: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5FE5123-769C-49F9-9BE0-4E3A8C76CACF}" type="slidenum">
              <a:rPr altLang="en-US" sz="1200"/>
              <a:pPr eaLnBrk="1" hangingPunct="1"/>
              <a:t>44</a:t>
            </a:fld>
            <a:endParaRPr lang="en-US" altLang="en-US" sz="1200"/>
          </a:p>
        </p:txBody>
      </p:sp>
      <p:sp>
        <p:nvSpPr>
          <p:cNvPr id="95235" name="TextBox 1"/>
          <p:cNvSpPr txBox="1">
            <a:spLocks noChangeArrowheads="1"/>
          </p:cNvSpPr>
          <p:nvPr/>
        </p:nvSpPr>
        <p:spPr bwMode="auto">
          <a:xfrm>
            <a:off x="250825" y="1433513"/>
            <a:ext cx="7991475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Apache Tomcat/Coyote JSP engine 1.0, 1.1  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Apache httpd 2.0.59, 2.2.14 (Ubuntu)   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Apache httpd 2.2.14 (Win32) 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Apache httpd 2.2.15 (Red Hat)  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Apache httpd 2.2.21 (Unix)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Apache httpd 2.2.22 (FreeBSD) 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Apache httpd 2.2.26 (Unix) 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Apache httpd 2.2.3 (CentOS)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Apache httpd 2.2.9 (Debian) 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Cisco ASA firewall http,Cisco IOS administrative httpd   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Microsoft IIS webserver 5.0, 6.0, 7.5   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MiniServ (Webmin httpd)   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Netscreen administrative web server (Virata-EmWeb/R6_0_1) 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Oracle HTTP Server Powered by Apache 1.3.22</a:t>
            </a:r>
          </a:p>
          <a:p>
            <a:pPr eaLnBrk="1" hangingPunct="1">
              <a:spcAft>
                <a:spcPts val="300"/>
              </a:spcAft>
              <a:buFontTx/>
              <a:buChar char="•"/>
            </a:pPr>
            <a:r>
              <a:rPr lang="en-GB" altLang="en-US" sz="1800"/>
              <a:t>lighttpd 1.4.13 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054725" y="1433513"/>
            <a:ext cx="2160588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Remote Code Exec</a:t>
            </a:r>
          </a:p>
          <a:p>
            <a:pPr algn="ctr" eaLnBrk="1" hangingPunct="1"/>
            <a:r>
              <a:rPr lang="en-GB" altLang="en-US" sz="1600" b="1"/>
              <a:t>CVE-2010-0425</a:t>
            </a: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3635375" y="1725613"/>
            <a:ext cx="2419350" cy="479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92725" y="2439988"/>
            <a:ext cx="21590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Remote Code Exec</a:t>
            </a:r>
          </a:p>
          <a:p>
            <a:pPr algn="ctr" eaLnBrk="1" hangingPunct="1"/>
            <a:r>
              <a:rPr lang="en-GB" altLang="en-US" sz="1600" b="1"/>
              <a:t>CVE-2013-1862</a:t>
            </a: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3779838" y="2565400"/>
            <a:ext cx="1512887" cy="166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>
            <a:off x="3419475" y="2732088"/>
            <a:ext cx="1873250" cy="12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62663" y="3284538"/>
            <a:ext cx="2144712" cy="585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Remote Code Exec</a:t>
            </a:r>
          </a:p>
          <a:p>
            <a:pPr algn="ctr" eaLnBrk="1" hangingPunct="1"/>
            <a:r>
              <a:rPr lang="en-GB" altLang="en-US" sz="1600" b="1"/>
              <a:t>CVE-2008-1446</a:t>
            </a: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3851275" y="3576638"/>
            <a:ext cx="2211388" cy="1076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19925" y="4360863"/>
            <a:ext cx="1768475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600" b="1"/>
              <a:t>DoS/Code Exec</a:t>
            </a:r>
          </a:p>
          <a:p>
            <a:pPr algn="ctr" eaLnBrk="1" hangingPunct="1"/>
            <a:r>
              <a:rPr lang="en-GB" altLang="en-US" sz="1600" b="1"/>
              <a:t>CVE-2002-0392</a:t>
            </a: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5508625" y="4652963"/>
            <a:ext cx="1511300" cy="1008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635375" y="5849938"/>
            <a:ext cx="4052888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Why are these servers even here??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  <p:bldP spid="13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GRX landscape threat profile </a:t>
            </a:r>
            <a:br>
              <a:rPr lang="en-US" altLang="en-US" smtClean="0"/>
            </a:br>
            <a:r>
              <a:rPr lang="en-US" altLang="en-US" smtClean="0"/>
              <a:t>– Telnet daemons (23/TCP)</a:t>
            </a:r>
            <a:br>
              <a:rPr lang="en-US" altLang="en-US" smtClean="0"/>
            </a:b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650B74A-5A8F-4072-94EE-A1D923FE0F31}" type="slidenum">
              <a:rPr altLang="en-US" sz="1200"/>
              <a:pPr eaLnBrk="1" hangingPunct="1"/>
              <a:t>45</a:t>
            </a:fld>
            <a:endParaRPr lang="en-US" altLang="en-US" sz="1200"/>
          </a:p>
        </p:txBody>
      </p:sp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468313" y="1412875"/>
            <a:ext cx="7991475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400"/>
              </a:lnSpc>
              <a:buClr>
                <a:schemeClr val="tx1"/>
              </a:buClr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400"/>
              </a:lnSpc>
              <a:buClr>
                <a:schemeClr val="tx1"/>
              </a:buClr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1800"/>
              </a:lnSpc>
              <a:buClr>
                <a:schemeClr val="tx1"/>
              </a:buClr>
              <a:buChar char="•"/>
              <a:defRPr sz="15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ts val="1600"/>
              </a:lnSpc>
              <a:buClr>
                <a:schemeClr val="tx1"/>
              </a:buClr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ts val="1200"/>
              </a:lnSpc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•"/>
              <a:defRPr sz="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Alcatel 7750 SR router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BSD-derived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 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Cisco IOS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Cisco PIX 500 series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Cisco or Edge-core switch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Cisco router   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HP-UX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 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Huawei </a:t>
            </a:r>
            <a:r>
              <a:rPr lang="en-GB" altLang="en-US" b="0" dirty="0" err="1" smtClean="0">
                <a:cs typeface="Arial" pitchFamily="34" charset="0"/>
              </a:rPr>
              <a:t>Quidway</a:t>
            </a:r>
            <a:r>
              <a:rPr lang="en-GB" altLang="en-US" b="0" dirty="0" smtClean="0">
                <a:cs typeface="Arial" pitchFamily="34" charset="0"/>
              </a:rPr>
              <a:t> Eudemon firewall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Linux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 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Microsoft Windows 2000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Microsoft Windows XP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endParaRPr lang="en-GB" altLang="en-US" b="0" dirty="0" smtClean="0">
              <a:cs typeface="Arial" pitchFamily="34" charset="0"/>
            </a:endParaRP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err="1" smtClean="0">
                <a:cs typeface="Arial" pitchFamily="34" charset="0"/>
              </a:rPr>
              <a:t>Netscreen</a:t>
            </a:r>
            <a:r>
              <a:rPr lang="en-GB" altLang="en-US" b="0" dirty="0" smtClean="0">
                <a:cs typeface="Arial" pitchFamily="34" charset="0"/>
              </a:rPr>
              <a:t> </a:t>
            </a:r>
            <a:r>
              <a:rPr lang="en-GB" altLang="en-US" b="0" dirty="0" err="1" smtClean="0">
                <a:cs typeface="Arial" pitchFamily="34" charset="0"/>
              </a:rPr>
              <a:t>ScreenOS</a:t>
            </a:r>
            <a:r>
              <a:rPr lang="en-GB" altLang="en-US" b="0" dirty="0" smtClean="0">
                <a:cs typeface="Arial" pitchFamily="34" charset="0"/>
              </a:rPr>
              <a:t>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Nortel Extranet </a:t>
            </a:r>
            <a:r>
              <a:rPr lang="en-GB" altLang="en-US" b="0" dirty="0" err="1" smtClean="0">
                <a:cs typeface="Arial" pitchFamily="34" charset="0"/>
              </a:rPr>
              <a:t>Contivity</a:t>
            </a:r>
            <a:r>
              <a:rPr lang="en-GB" altLang="en-US" b="0" dirty="0" smtClean="0">
                <a:cs typeface="Arial" pitchFamily="34" charset="0"/>
              </a:rPr>
              <a:t> Secure IP Services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endParaRPr lang="en-GB" altLang="en-US" b="0" dirty="0" smtClean="0">
              <a:cs typeface="Arial" pitchFamily="34" charset="0"/>
            </a:endParaRP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err="1" smtClean="0">
                <a:cs typeface="Arial" pitchFamily="34" charset="0"/>
              </a:rPr>
              <a:t>Openwall</a:t>
            </a:r>
            <a:r>
              <a:rPr lang="en-GB" altLang="en-US" b="0" dirty="0" smtClean="0">
                <a:cs typeface="Arial" pitchFamily="34" charset="0"/>
              </a:rPr>
              <a:t> GNU/*/Linux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  </a:t>
            </a:r>
          </a:p>
          <a:p>
            <a:pPr marL="328613" indent="-285750" eaLnBrk="1" hangingPunct="1">
              <a:lnSpc>
                <a:spcPct val="100000"/>
              </a:lnSpc>
              <a:buClrTx/>
              <a:defRPr/>
            </a:pPr>
            <a:r>
              <a:rPr lang="en-GB" altLang="en-US" b="0" dirty="0" smtClean="0">
                <a:cs typeface="Arial" pitchFamily="34" charset="0"/>
              </a:rPr>
              <a:t>Sun Solaris </a:t>
            </a:r>
            <a:r>
              <a:rPr lang="en-GB" altLang="en-US" b="0" dirty="0" err="1" smtClean="0">
                <a:cs typeface="Arial" pitchFamily="34" charset="0"/>
              </a:rPr>
              <a:t>telnetd</a:t>
            </a:r>
            <a:r>
              <a:rPr lang="en-GB" altLang="en-US" b="0" dirty="0" smtClean="0">
                <a:cs typeface="Arial" pitchFamily="34" charset="0"/>
              </a:rPr>
              <a:t>   </a:t>
            </a:r>
          </a:p>
          <a:p>
            <a:pPr marL="1028700" lvl="1" eaLnBrk="1" hangingPunct="1">
              <a:lnSpc>
                <a:spcPct val="100000"/>
              </a:lnSpc>
              <a:buClrTx/>
              <a:defRPr/>
            </a:pPr>
            <a:endParaRPr lang="en-GB" altLang="en-US" b="0" dirty="0" smtClean="0"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endParaRPr lang="en-GB" altLang="en-US" b="0" dirty="0" smtClean="0"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651500" y="1412875"/>
            <a:ext cx="1944688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/>
              <a:t>DoS</a:t>
            </a:r>
          </a:p>
          <a:p>
            <a:pPr algn="ctr" eaLnBrk="1" hangingPunct="1"/>
            <a:r>
              <a:rPr lang="en-GB" altLang="en-US" sz="1800" b="1"/>
              <a:t>CVE-2001-0348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708400" y="1736725"/>
            <a:ext cx="1943100" cy="2197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53188" y="2781300"/>
            <a:ext cx="22860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/>
              <a:t>Remote Code Exec</a:t>
            </a:r>
          </a:p>
          <a:p>
            <a:pPr algn="ctr" eaLnBrk="1" hangingPunct="1"/>
            <a:r>
              <a:rPr lang="en-GB" altLang="en-US" sz="1800" b="1"/>
              <a:t>MS01-031</a:t>
            </a: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3924300" y="3105150"/>
            <a:ext cx="2528888" cy="1260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67525" y="4868863"/>
            <a:ext cx="1871663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/>
              <a:t>Login Bypass</a:t>
            </a:r>
          </a:p>
          <a:p>
            <a:pPr algn="ctr" eaLnBrk="1" hangingPunct="1"/>
            <a:r>
              <a:rPr lang="en-GB" altLang="en-US" sz="1800" b="1"/>
              <a:t>CVE-2007-0882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2916238" y="5192713"/>
            <a:ext cx="3951287" cy="252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60813" y="5727700"/>
            <a:ext cx="1690687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/>
              <a:t>Seriously?!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GRX landscape threat profile </a:t>
            </a:r>
            <a:br>
              <a:rPr lang="en-US" altLang="en-US" smtClean="0"/>
            </a:br>
            <a:r>
              <a:rPr lang="en-US" altLang="en-US" smtClean="0"/>
              <a:t>– SMB (Server Message Block) (139,445/TCP)</a:t>
            </a:r>
            <a:endParaRPr lang="en-GB" altLang="en-US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F18D9C7-7CF5-4048-83F9-9FCF725C17AB}" type="slidenum">
              <a:rPr altLang="en-US" sz="1200"/>
              <a:pPr eaLnBrk="1" hangingPunct="1"/>
              <a:t>46</a:t>
            </a:fld>
            <a:endParaRPr lang="en-US" altLang="en-US" sz="120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5" y="1412875"/>
            <a:ext cx="8421688" cy="4678363"/>
          </a:xfrm>
        </p:spPr>
        <p:txBody>
          <a:bodyPr/>
          <a:lstStyle/>
          <a:p>
            <a:r>
              <a:rPr lang="en-US" altLang="en-US" b="0" smtClean="0"/>
              <a:t>Mainly used for providing shared access to files</a:t>
            </a:r>
          </a:p>
          <a:p>
            <a:pPr lvl="1"/>
            <a:r>
              <a:rPr lang="en-US" altLang="en-US" b="0" smtClean="0"/>
              <a:t>directly over TCP/445</a:t>
            </a:r>
          </a:p>
          <a:p>
            <a:pPr lvl="1"/>
            <a:r>
              <a:rPr lang="en-US" altLang="en-US" b="0" smtClean="0"/>
              <a:t>via the NetBIOS API (TCP/139)</a:t>
            </a:r>
          </a:p>
          <a:p>
            <a:pPr lvl="1"/>
            <a:endParaRPr lang="en-GB" altLang="en-US" b="0" smtClean="0"/>
          </a:p>
          <a:p>
            <a:r>
              <a:rPr lang="en-GB" altLang="en-US" b="0" smtClean="0"/>
              <a:t>SMB null sessions = blank username &amp; password</a:t>
            </a:r>
          </a:p>
          <a:p>
            <a:pPr lvl="1"/>
            <a:r>
              <a:rPr lang="en-GB" altLang="en-US" b="0" smtClean="0"/>
              <a:t>./smbclient –N –L //&lt;IP&gt;</a:t>
            </a:r>
          </a:p>
          <a:p>
            <a:pPr>
              <a:buFontTx/>
              <a:buNone/>
            </a:pPr>
            <a:endParaRPr lang="en-GB" altLang="en-US" smtClean="0"/>
          </a:p>
          <a:p>
            <a:pPr>
              <a:buFontTx/>
              <a:buNone/>
            </a:pPr>
            <a:r>
              <a:rPr lang="en-GB" altLang="en-US" b="0" smtClean="0"/>
              <a:t>Some OSes seen:</a:t>
            </a:r>
            <a:r>
              <a:rPr lang="en-GB" altLang="en-US" smtClean="0"/>
              <a:t> </a:t>
            </a:r>
          </a:p>
          <a:p>
            <a:pPr>
              <a:lnSpc>
                <a:spcPct val="100000"/>
              </a:lnSpc>
            </a:pPr>
            <a:r>
              <a:rPr lang="en-GB" altLang="en-US" sz="1400" b="0" smtClean="0"/>
              <a:t>Domain=[WORKGROUP] OS=[Unix] Server=[</a:t>
            </a:r>
            <a:r>
              <a:rPr lang="en-GB" altLang="en-US" sz="1400" smtClean="0"/>
              <a:t>Samba 3.6.3</a:t>
            </a:r>
            <a:r>
              <a:rPr lang="en-GB" altLang="en-US" sz="1400" b="0" smtClean="0"/>
              <a:t>]</a:t>
            </a:r>
          </a:p>
          <a:p>
            <a:pPr>
              <a:lnSpc>
                <a:spcPct val="100000"/>
              </a:lnSpc>
            </a:pPr>
            <a:endParaRPr lang="en-GB" altLang="en-US" sz="1400" b="0" smtClean="0"/>
          </a:p>
          <a:p>
            <a:pPr>
              <a:lnSpc>
                <a:spcPct val="100000"/>
              </a:lnSpc>
            </a:pPr>
            <a:r>
              <a:rPr lang="en-GB" altLang="en-US" sz="1400" b="0" smtClean="0"/>
              <a:t>Domain=[XX] OS=[Windows 5.0] Server=[</a:t>
            </a:r>
            <a:r>
              <a:rPr lang="en-GB" altLang="en-US" sz="1400" smtClean="0"/>
              <a:t>Windows 2000 </a:t>
            </a:r>
            <a:r>
              <a:rPr lang="en-GB" altLang="en-US" sz="1400" b="0" smtClean="0"/>
              <a:t>LAN Manager]</a:t>
            </a:r>
          </a:p>
          <a:p>
            <a:pPr>
              <a:lnSpc>
                <a:spcPct val="100000"/>
              </a:lnSpc>
            </a:pPr>
            <a:endParaRPr lang="en-GB" altLang="en-US" sz="1400" b="0" smtClean="0"/>
          </a:p>
          <a:p>
            <a:pPr>
              <a:lnSpc>
                <a:spcPct val="100000"/>
              </a:lnSpc>
            </a:pPr>
            <a:r>
              <a:rPr lang="en-GB" altLang="en-US" sz="1400" b="0" smtClean="0"/>
              <a:t>Domain=[WORKGROUP] OS=[</a:t>
            </a:r>
            <a:r>
              <a:rPr lang="en-GB" altLang="en-US" sz="1400" smtClean="0"/>
              <a:t>Windows Server 2008 </a:t>
            </a:r>
            <a:r>
              <a:rPr lang="en-GB" altLang="en-US" sz="1400" b="0" smtClean="0"/>
              <a:t>R2 Standard 7601 Service Pack 1] Server=[Windows Server 2008 R2 Standard 6.1]</a:t>
            </a:r>
          </a:p>
          <a:p>
            <a:pPr>
              <a:lnSpc>
                <a:spcPct val="100000"/>
              </a:lnSpc>
            </a:pPr>
            <a:endParaRPr lang="en-GB" altLang="en-US" sz="1400" b="0" smtClean="0"/>
          </a:p>
          <a:p>
            <a:pPr>
              <a:lnSpc>
                <a:spcPct val="100000"/>
              </a:lnSpc>
            </a:pPr>
            <a:r>
              <a:rPr lang="en-GB" altLang="en-US" sz="1400" b="0" smtClean="0"/>
              <a:t>Domain=[WORKGROUP] OS=[</a:t>
            </a:r>
            <a:r>
              <a:rPr lang="en-GB" altLang="en-US" sz="1400" smtClean="0"/>
              <a:t>Windows Server 2003 </a:t>
            </a:r>
            <a:r>
              <a:rPr lang="en-GB" altLang="en-US" sz="1400" b="0" smtClean="0"/>
              <a:t>3790 Service Pack 2] Server=[Windows Server 2003 5.2]</a:t>
            </a:r>
          </a:p>
          <a:p>
            <a:endParaRPr lang="en-GB" altLang="en-US" smtClean="0"/>
          </a:p>
          <a:p>
            <a:pPr>
              <a:buFontTx/>
              <a:buNone/>
            </a:pPr>
            <a:endParaRPr lang="en-GB" altLang="en-US" smtClean="0"/>
          </a:p>
          <a:p>
            <a:endParaRPr lang="en-GB" altLang="en-US" smtClean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56325" y="2530475"/>
            <a:ext cx="2303463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/>
              <a:t>Remote Code Exec</a:t>
            </a:r>
          </a:p>
          <a:p>
            <a:pPr algn="ctr" eaLnBrk="1" hangingPunct="1"/>
            <a:r>
              <a:rPr lang="en-GB" altLang="en-US" sz="1800" b="1"/>
              <a:t>CVE-2012-1182</a:t>
            </a:r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>
            <a:off x="5199063" y="2852738"/>
            <a:ext cx="957262" cy="858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732588" y="3448050"/>
            <a:ext cx="228600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1800" b="1"/>
              <a:t>Remote Code Exec</a:t>
            </a:r>
          </a:p>
          <a:p>
            <a:pPr algn="ctr" eaLnBrk="1" hangingPunct="1"/>
            <a:r>
              <a:rPr lang="fr-FR" altLang="en-US" sz="1800" b="1"/>
              <a:t>CVE-2008-4835</a:t>
            </a:r>
          </a:p>
          <a:p>
            <a:pPr algn="ctr" eaLnBrk="1" hangingPunct="1"/>
            <a:r>
              <a:rPr lang="fr-FR" altLang="en-US" sz="1800" b="1"/>
              <a:t>CVE-2012-1182</a:t>
            </a:r>
            <a:endParaRPr lang="en-GB" altLang="en-US" sz="1800" b="1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6156325" y="3910013"/>
            <a:ext cx="576263" cy="382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60588" y="5661025"/>
            <a:ext cx="45720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/>
              <a:t>Looks like people are mixing GRX and office network!</a:t>
            </a:r>
            <a:endParaRPr lang="en-GB" alt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GRX landscape threat profile –SMB (139,445/TCP)</a:t>
            </a:r>
            <a:br>
              <a:rPr lang="en-US" altLang="en-US" smtClean="0"/>
            </a:br>
            <a:r>
              <a:rPr lang="en-GB" altLang="en-US" sz="2000" b="0" smtClean="0"/>
              <a:t>Information disclosure via null session</a:t>
            </a:r>
            <a:r>
              <a:rPr lang="en-GB" altLang="en-US" sz="4000" b="0" smtClean="0"/>
              <a:t/>
            </a:r>
            <a:br>
              <a:rPr lang="en-GB" altLang="en-US" sz="4000" b="0" smtClean="0"/>
            </a:br>
            <a:endParaRPr lang="en-GB" alt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07950" y="1268413"/>
            <a:ext cx="4464050" cy="4822825"/>
          </a:xfrm>
        </p:spPr>
        <p:txBody>
          <a:bodyPr/>
          <a:lstStyle/>
          <a:p>
            <a:pPr marL="0" indent="0">
              <a:lnSpc>
                <a:spcPct val="100000"/>
              </a:lnSpc>
              <a:buFontTx/>
              <a:buNone/>
              <a:defRPr/>
            </a:pPr>
            <a:r>
              <a:rPr lang="en-GB" altLang="en-US" sz="1200" b="0" dirty="0">
                <a:ea typeface="+mn-ea"/>
                <a:cs typeface="+mn-cs"/>
              </a:rPr>
              <a:t>Starting </a:t>
            </a:r>
            <a:r>
              <a:rPr lang="en-GB" altLang="en-US" sz="1200" dirty="0">
                <a:ea typeface="+mn-ea"/>
                <a:cs typeface="+mn-cs"/>
              </a:rPr>
              <a:t>enum4linux v0.8.8 </a:t>
            </a:r>
            <a:r>
              <a:rPr lang="en-GB" altLang="en-US" sz="1200" b="0" dirty="0">
                <a:ea typeface="+mn-ea"/>
                <a:cs typeface="+mn-cs"/>
              </a:rPr>
              <a:t>( http://</a:t>
            </a:r>
            <a:r>
              <a:rPr lang="en-GB" altLang="en-US" sz="1200" b="0" dirty="0" err="1">
                <a:ea typeface="+mn-ea"/>
                <a:cs typeface="+mn-cs"/>
              </a:rPr>
              <a:t>labs.portcullis.co.uk</a:t>
            </a:r>
            <a:r>
              <a:rPr lang="en-GB" altLang="en-US" sz="1200" b="0" dirty="0">
                <a:ea typeface="+mn-ea"/>
                <a:cs typeface="+mn-cs"/>
              </a:rPr>
              <a:t>/application/enum4linux/ )</a:t>
            </a:r>
            <a:endParaRPr lang="en-GB" altLang="en-US" sz="1200" b="0" dirty="0" smtClean="0">
              <a:ea typeface="+mn-ea"/>
              <a:cs typeface="+mn-cs"/>
            </a:endParaRPr>
          </a:p>
          <a:p>
            <a:pPr>
              <a:lnSpc>
                <a:spcPct val="100000"/>
              </a:lnSpc>
              <a:defRPr/>
            </a:pPr>
            <a:endParaRPr lang="en-GB" altLang="en-US" b="0" dirty="0" smtClean="0">
              <a:ea typeface="+mn-ea"/>
              <a:cs typeface="+mn-cs"/>
            </a:endParaRP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========================================== 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|    Share Enumeration on </a:t>
            </a:r>
            <a:r>
              <a:rPr lang="en-US" sz="1200" b="0" dirty="0" err="1">
                <a:ea typeface="ＭＳ Ｐゴシック" charset="0"/>
              </a:rPr>
              <a:t>xx.xx.xx.xx</a:t>
            </a:r>
            <a:r>
              <a:rPr lang="en-US" sz="1200" b="0" dirty="0">
                <a:ea typeface="ＭＳ Ｐゴシック" charset="0"/>
              </a:rPr>
              <a:t>    |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 ========================================== 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Domain=[WORKGROUP] OS=[Unix] Server=[Samba 3.6.3]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Domain=[WORKGROUP] OS=[Unix] Server=[Samba 3.6.3]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endParaRPr lang="en-US" sz="1200" b="0" dirty="0">
              <a:ea typeface="ＭＳ Ｐゴシック" charset="0"/>
            </a:endParaRP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</a:t>
            </a:r>
            <a:r>
              <a:rPr lang="en-US" sz="1200" b="0" dirty="0" err="1">
                <a:ea typeface="ＭＳ Ｐゴシック" charset="0"/>
              </a:rPr>
              <a:t>Sharename</a:t>
            </a:r>
            <a:r>
              <a:rPr lang="en-US" sz="1200" b="0" dirty="0">
                <a:ea typeface="ＭＳ Ｐゴシック" charset="0"/>
              </a:rPr>
              <a:t>      </a:t>
            </a:r>
            <a:r>
              <a:rPr lang="en-US" sz="1200" b="0" dirty="0" smtClean="0">
                <a:ea typeface="ＭＳ Ｐゴシック" charset="0"/>
              </a:rPr>
              <a:t>Type     Comment</a:t>
            </a:r>
            <a:endParaRPr lang="en-US" sz="1200" b="0" dirty="0">
              <a:ea typeface="ＭＳ Ｐゴシック" charset="0"/>
            </a:endParaRP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---------       </a:t>
            </a:r>
            <a:r>
              <a:rPr lang="en-US" sz="1200" b="0" dirty="0" smtClean="0">
                <a:ea typeface="ＭＳ Ｐゴシック" charset="0"/>
              </a:rPr>
              <a:t>	   -</a:t>
            </a:r>
            <a:r>
              <a:rPr lang="en-US" sz="1200" b="0" dirty="0">
                <a:ea typeface="ＭＳ Ｐゴシック" charset="0"/>
              </a:rPr>
              <a:t>---      </a:t>
            </a:r>
            <a:r>
              <a:rPr lang="en-US" sz="1200" b="0" dirty="0" smtClean="0">
                <a:ea typeface="ＭＳ Ｐゴシック" charset="0"/>
              </a:rPr>
              <a:t>  -</a:t>
            </a:r>
            <a:r>
              <a:rPr lang="en-US" sz="1200" b="0" dirty="0">
                <a:ea typeface="ＭＳ Ｐゴシック" charset="0"/>
              </a:rPr>
              <a:t>------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IPC$            </a:t>
            </a:r>
            <a:r>
              <a:rPr lang="en-US" sz="1200" b="0" dirty="0" smtClean="0">
                <a:ea typeface="ＭＳ Ｐゴシック" charset="0"/>
              </a:rPr>
              <a:t>    IPC       </a:t>
            </a:r>
            <a:r>
              <a:rPr lang="en-US" sz="1200" b="0" dirty="0">
                <a:ea typeface="ＭＳ Ｐゴシック" charset="0"/>
              </a:rPr>
              <a:t>IPC Service (HOST Server)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DataDisk2       Disk      DataDisk2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DataDisk1       Disk      </a:t>
            </a:r>
            <a:r>
              <a:rPr lang="en-US" sz="1200" b="0" dirty="0" smtClean="0">
                <a:ea typeface="ＭＳ Ｐゴシック" charset="0"/>
              </a:rPr>
              <a:t>DataDisk1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endParaRPr lang="en-US" sz="1200" b="0" dirty="0">
              <a:ea typeface="ＭＳ Ｐゴシック" charset="0"/>
            </a:endParaRP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Server             </a:t>
            </a:r>
            <a:r>
              <a:rPr lang="en-US" sz="1200" b="0" dirty="0" smtClean="0">
                <a:ea typeface="ＭＳ Ｐゴシック" charset="0"/>
              </a:rPr>
              <a:t>Comment</a:t>
            </a:r>
            <a:endParaRPr lang="en-US" sz="1200" b="0" dirty="0">
              <a:ea typeface="ＭＳ Ｐゴシック" charset="0"/>
            </a:endParaRP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---------            -------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COMP2                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COMP4                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COMP5                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COMP7                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COMP9                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CONFERENCE           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XXX                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r>
              <a:rPr lang="en-US" sz="1200" b="0" dirty="0">
                <a:ea typeface="ＭＳ Ｐゴシック" charset="0"/>
              </a:rPr>
              <a:t>	HOST                HOST Server</a:t>
            </a:r>
          </a:p>
          <a:p>
            <a:pPr marL="203200" lvl="1" indent="0">
              <a:lnSpc>
                <a:spcPct val="100000"/>
              </a:lnSpc>
              <a:buFontTx/>
              <a:buNone/>
              <a:defRPr/>
            </a:pPr>
            <a:endParaRPr lang="en-US" sz="1200" b="0" dirty="0">
              <a:ea typeface="ＭＳ Ｐゴシック" charset="0"/>
            </a:endParaRPr>
          </a:p>
          <a:p>
            <a:pPr marL="0" indent="0">
              <a:buFontTx/>
              <a:buNone/>
              <a:defRPr/>
            </a:pPr>
            <a:endParaRPr lang="en-GB" altLang="en-US" dirty="0" smtClean="0">
              <a:ea typeface="+mn-ea"/>
              <a:cs typeface="+mn-cs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282A475-E4A0-467F-B30D-98904FB0B7BE}" type="slidenum">
              <a:rPr altLang="en-US" sz="1200"/>
              <a:pPr eaLnBrk="1" hangingPunct="1"/>
              <a:t>47</a:t>
            </a:fld>
            <a:endParaRPr lang="en-US" altLang="en-US" sz="1200"/>
          </a:p>
        </p:txBody>
      </p:sp>
      <p:sp>
        <p:nvSpPr>
          <p:cNvPr id="100356" name="Rectangle 1"/>
          <p:cNvSpPr>
            <a:spLocks noChangeArrowheads="1"/>
          </p:cNvSpPr>
          <p:nvPr/>
        </p:nvSpPr>
        <p:spPr bwMode="auto">
          <a:xfrm>
            <a:off x="4572000" y="1268413"/>
            <a:ext cx="4572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203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 sz="1200"/>
              <a:t>===================================</a:t>
            </a:r>
          </a:p>
          <a:p>
            <a:pPr lvl="1" eaLnBrk="1" hangingPunct="1"/>
            <a:r>
              <a:rPr lang="en-US" altLang="en-US" sz="1200"/>
              <a:t>|  Password Policy Information for xx.xx.xx.xx |    </a:t>
            </a:r>
          </a:p>
          <a:p>
            <a:pPr lvl="1" eaLnBrk="1" hangingPunct="1"/>
            <a:r>
              <a:rPr lang="en-US" altLang="en-US" sz="1200"/>
              <a:t> ===================================</a:t>
            </a:r>
          </a:p>
          <a:p>
            <a:pPr lvl="1" eaLnBrk="1" hangingPunct="1"/>
            <a:r>
              <a:rPr lang="en-US" altLang="en-US" sz="1200"/>
              <a:t>[+] Attaching to xx.xx.xx.xx using a NULL share</a:t>
            </a:r>
          </a:p>
          <a:p>
            <a:pPr lvl="1" eaLnBrk="1" hangingPunct="1"/>
            <a:r>
              <a:rPr lang="en-US" altLang="en-US" sz="1200"/>
              <a:t>	[+] Trying protocol 445/SMB…</a:t>
            </a:r>
          </a:p>
          <a:p>
            <a:pPr lvl="1" eaLnBrk="1" hangingPunct="1"/>
            <a:r>
              <a:rPr lang="en-US" altLang="en-US" sz="1200"/>
              <a:t>[+] Found domain(s):</a:t>
            </a:r>
          </a:p>
          <a:p>
            <a:pPr lvl="1" eaLnBrk="1" hangingPunct="1"/>
            <a:r>
              <a:rPr lang="en-US" altLang="en-US" sz="1200"/>
              <a:t>	[+] HOST</a:t>
            </a:r>
          </a:p>
          <a:p>
            <a:pPr lvl="1" eaLnBrk="1" hangingPunct="1"/>
            <a:r>
              <a:rPr lang="en-US" altLang="en-US" sz="1200"/>
              <a:t>	[+] Builtin</a:t>
            </a:r>
          </a:p>
          <a:p>
            <a:pPr lvl="1" eaLnBrk="1" hangingPunct="1"/>
            <a:r>
              <a:rPr lang="en-US" altLang="en-US" sz="1200"/>
              <a:t>[+] Password Info for Domain: HOST</a:t>
            </a:r>
          </a:p>
          <a:p>
            <a:pPr lvl="1" eaLnBrk="1" hangingPunct="1"/>
            <a:r>
              <a:rPr lang="en-US" altLang="en-US" sz="1200"/>
              <a:t>	[+] Minimum password length: 5</a:t>
            </a:r>
          </a:p>
          <a:p>
            <a:pPr lvl="1" eaLnBrk="1" hangingPunct="1"/>
            <a:r>
              <a:rPr lang="en-US" altLang="en-US" sz="1200"/>
              <a:t>	[+] Password history length: None</a:t>
            </a:r>
          </a:p>
          <a:p>
            <a:pPr lvl="1" eaLnBrk="1" hangingPunct="1"/>
            <a:r>
              <a:rPr lang="en-US" altLang="en-US" sz="1200"/>
              <a:t>	[+] Maximum password age: Not Set</a:t>
            </a:r>
          </a:p>
          <a:p>
            <a:pPr lvl="1" eaLnBrk="1" hangingPunct="1"/>
            <a:r>
              <a:rPr lang="en-US" altLang="en-US" sz="1200"/>
              <a:t>	[+] Password Complexity Flags: 000000</a:t>
            </a:r>
          </a:p>
          <a:p>
            <a:pPr lvl="1" eaLnBrk="1" hangingPunct="1"/>
            <a:endParaRPr lang="en-US" altLang="en-US" sz="1200"/>
          </a:p>
          <a:p>
            <a:pPr lvl="1" eaLnBrk="1" hangingPunct="1"/>
            <a:r>
              <a:rPr lang="en-US" altLang="en-US" sz="1200"/>
              <a:t>		[+] Domain Refuse Password Change: 0</a:t>
            </a:r>
          </a:p>
          <a:p>
            <a:pPr lvl="1" eaLnBrk="1" hangingPunct="1"/>
            <a:r>
              <a:rPr lang="en-US" altLang="en-US" sz="1200"/>
              <a:t>		[+] Domain Password Store Cleartext: 0</a:t>
            </a:r>
          </a:p>
          <a:p>
            <a:pPr lvl="1" eaLnBrk="1" hangingPunct="1"/>
            <a:r>
              <a:rPr lang="en-US" altLang="en-US" sz="1200"/>
              <a:t>		[+] Domain Password Lockout Admins: 0</a:t>
            </a:r>
          </a:p>
          <a:p>
            <a:pPr lvl="1" eaLnBrk="1" hangingPunct="1"/>
            <a:r>
              <a:rPr lang="en-US" altLang="en-US" sz="1200"/>
              <a:t>		[+] Domain Password No Clear Change: 0</a:t>
            </a:r>
          </a:p>
          <a:p>
            <a:pPr lvl="1" eaLnBrk="1" hangingPunct="1"/>
            <a:r>
              <a:rPr lang="en-US" altLang="en-US" sz="1200"/>
              <a:t>		[+] Domain Password No Anon Change: 0</a:t>
            </a:r>
          </a:p>
          <a:p>
            <a:pPr lvl="1" eaLnBrk="1" hangingPunct="1"/>
            <a:r>
              <a:rPr lang="en-US" altLang="en-US" sz="1200"/>
              <a:t>		[+] Domain Password Complex: 0</a:t>
            </a:r>
          </a:p>
          <a:p>
            <a:pPr lvl="1" eaLnBrk="1" hangingPunct="1"/>
            <a:endParaRPr lang="en-US" altLang="en-US" sz="1200"/>
          </a:p>
          <a:p>
            <a:pPr lvl="1" eaLnBrk="1" hangingPunct="1"/>
            <a:r>
              <a:rPr lang="en-US" altLang="en-US" sz="1200"/>
              <a:t>	[+] Minimum password age: None</a:t>
            </a:r>
          </a:p>
          <a:p>
            <a:pPr lvl="1" eaLnBrk="1" hangingPunct="1"/>
            <a:r>
              <a:rPr lang="en-US" altLang="en-US" sz="1200"/>
              <a:t>	[+] Reset Account Lockout Counter: 30 minutes</a:t>
            </a:r>
          </a:p>
          <a:p>
            <a:pPr lvl="1" eaLnBrk="1" hangingPunct="1"/>
            <a:r>
              <a:rPr lang="en-US" altLang="en-US" sz="1200"/>
              <a:t>	[+] Locked Account Duration: 30 minutes</a:t>
            </a:r>
          </a:p>
          <a:p>
            <a:pPr lvl="1" eaLnBrk="1" hangingPunct="1"/>
            <a:r>
              <a:rPr lang="en-US" altLang="en-US" sz="1200"/>
              <a:t>	[+] Account Lockout Threshold: None</a:t>
            </a:r>
          </a:p>
          <a:p>
            <a:pPr lvl="1" eaLnBrk="1" hangingPunct="1"/>
            <a:r>
              <a:rPr lang="en-US" altLang="en-US" sz="1200"/>
              <a:t>	[+] Forced Log off Time: Not Set</a:t>
            </a:r>
          </a:p>
          <a:p>
            <a:pPr lvl="1" eaLnBrk="1" hangingPunct="1"/>
            <a:endParaRPr lang="en-US" altLang="en-US" sz="1200"/>
          </a:p>
          <a:p>
            <a:pPr lvl="1" eaLnBrk="1" hangingPunct="1"/>
            <a:r>
              <a:rPr lang="en-US" altLang="en-US" sz="1200"/>
              <a:t>[+] Retieved partial password policy with rpcclient:</a:t>
            </a:r>
          </a:p>
          <a:p>
            <a:pPr lvl="1" eaLnBrk="1" hangingPunct="1"/>
            <a:r>
              <a:rPr lang="en-US" altLang="en-US" sz="1200"/>
              <a:t>Password Complexity: Disabled</a:t>
            </a:r>
          </a:p>
          <a:p>
            <a:pPr lvl="1" eaLnBrk="1" hangingPunct="1"/>
            <a:r>
              <a:rPr lang="en-US" altLang="en-US" sz="1200"/>
              <a:t>Minimum Password Length: 5</a:t>
            </a:r>
            <a:endParaRPr lang="en-GB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GRX landscape – SNMP (UDP/161)</a:t>
            </a:r>
            <a:endParaRPr lang="en-GB" alt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58775" y="1341438"/>
            <a:ext cx="8421688" cy="4749800"/>
          </a:xfrm>
        </p:spPr>
        <p:txBody>
          <a:bodyPr/>
          <a:lstStyle/>
          <a:p>
            <a:pPr>
              <a:defRPr/>
            </a:pPr>
            <a:r>
              <a:rPr lang="en-GB" altLang="en-US" b="0" dirty="0" smtClean="0">
                <a:ea typeface="+mn-ea"/>
                <a:cs typeface="+mn-cs"/>
              </a:rPr>
              <a:t>Default community strings: PUBLIC &amp; </a:t>
            </a:r>
            <a:r>
              <a:rPr lang="en-GB" altLang="en-US" dirty="0" smtClean="0">
                <a:ea typeface="+mn-ea"/>
                <a:cs typeface="+mn-cs"/>
              </a:rPr>
              <a:t>PRIVATE</a:t>
            </a:r>
          </a:p>
          <a:p>
            <a:pPr lvl="1">
              <a:defRPr/>
            </a:pPr>
            <a:r>
              <a:rPr lang="en-US" altLang="en-US" b="0" dirty="0">
                <a:ea typeface="ＭＳ Ｐゴシック" charset="0"/>
              </a:rPr>
              <a:t>Possibly execute arbitrary commands</a:t>
            </a:r>
          </a:p>
          <a:p>
            <a:pPr lvl="1">
              <a:defRPr/>
            </a:pPr>
            <a:r>
              <a:rPr lang="en-US" altLang="en-US" b="0" dirty="0">
                <a:ea typeface="ＭＳ Ｐゴシック" charset="0"/>
              </a:rPr>
              <a:t>Shutdown machines</a:t>
            </a:r>
          </a:p>
          <a:p>
            <a:pPr lvl="1">
              <a:defRPr/>
            </a:pPr>
            <a:r>
              <a:rPr lang="en-US" altLang="en-US" b="0" dirty="0">
                <a:ea typeface="ＭＳ Ｐゴシック" charset="0"/>
              </a:rPr>
              <a:t>Stop &amp; </a:t>
            </a:r>
            <a:r>
              <a:rPr lang="en-US" altLang="en-US" b="0" dirty="0" smtClean="0">
                <a:ea typeface="ＭＳ Ｐゴシック" charset="0"/>
              </a:rPr>
              <a:t>start tasks, change settings </a:t>
            </a:r>
            <a:endParaRPr lang="en-US" altLang="en-US" b="0" dirty="0">
              <a:ea typeface="ＭＳ Ｐゴシック" charset="0"/>
            </a:endParaRPr>
          </a:p>
          <a:p>
            <a:pPr lvl="1">
              <a:defRPr/>
            </a:pPr>
            <a:r>
              <a:rPr lang="en-US" altLang="en-US" b="0" dirty="0">
                <a:ea typeface="ＭＳ Ｐゴシック" charset="0"/>
              </a:rPr>
              <a:t>Gain valuable information</a:t>
            </a:r>
            <a:endParaRPr lang="en-GB" altLang="en-US" b="0" dirty="0" smtClean="0">
              <a:ea typeface="ＭＳ Ｐゴシック" charset="0"/>
            </a:endParaRPr>
          </a:p>
          <a:p>
            <a:pPr marL="0" indent="0">
              <a:lnSpc>
                <a:spcPct val="100000"/>
              </a:lnSpc>
              <a:buFontTx/>
              <a:buNone/>
              <a:defRPr/>
            </a:pPr>
            <a:r>
              <a:rPr lang="en-GB" altLang="en-US" dirty="0" smtClean="0">
                <a:ea typeface="+mn-ea"/>
                <a:cs typeface="+mn-cs"/>
              </a:rPr>
              <a:t>   </a:t>
            </a:r>
            <a:r>
              <a:rPr lang="en-GB" altLang="en-US" sz="1100" b="0" dirty="0" smtClean="0">
                <a:ea typeface="+mn-ea"/>
                <a:cs typeface="+mn-cs"/>
              </a:rPr>
              <a:t>sysDescr.0 = STRING: AGENT++v3.5.27 ATM Simulation Agent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1841 Software (C1841-IPBASE-M), Version 12.4(15)T12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2800 Software (C2800NM-ADVIPSERVICESK9-M), Version 12.4(11)T1,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3800 Software (C3825-IPBASE-M), Version 12.4(3h), 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7200 Software (C7200-ADVENTERPRISEK9-M), Version 12.4(4)T1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C1900 Software (C1900-UNIVERSALK9-M), Version 15.1(4)M4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C2600 Software (C2600-IPVOICE_IVS-M), Version 12.4(9)T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C2900 Software (C2900-UNIVERSALK9_NPE-M), Version 15.1(4)M3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C3560E Software (C3560E-UNIVERSALK9-M), Version 12.2(50)SE2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C3900e Software (C3900e-UNIVERSALK9-M), Version 15.2(4)M6a,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c7600rsp72043_rp Software (c7600rsp72043_rp-ADVENTERPRISEK9-M), Version 15.1(3)S5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C880 Software (C880DATA-UNIVERSALK9-M), Version 15.0(1)M8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IOS-XE Software (PPC_LINUX_IOSD-ADVENTERPRISEK9-M), Version 15.1(3)S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MWAM Software (MWAM-G8IS-M), Version 12.3(14)YQ8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CSP </a:t>
            </a:r>
            <a:r>
              <a:rPr lang="en-GB" altLang="en-US" sz="1100" b="0" dirty="0" err="1" smtClean="0">
                <a:ea typeface="+mn-ea"/>
                <a:cs typeface="+mn-cs"/>
              </a:rPr>
              <a:t>CSP</a:t>
            </a:r>
            <a:r>
              <a:rPr lang="en-GB" altLang="en-US" sz="1100" b="0" dirty="0" smtClean="0">
                <a:ea typeface="+mn-ea"/>
                <a:cs typeface="+mn-cs"/>
              </a:rPr>
              <a:t> VPN Gate 3.1.10330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100" b="0" dirty="0" err="1" smtClean="0">
                <a:ea typeface="+mn-ea"/>
                <a:cs typeface="+mn-cs"/>
              </a:rPr>
              <a:t>DrayTek</a:t>
            </a:r>
            <a:r>
              <a:rPr lang="en-GB" altLang="en-US" sz="1100" b="0" dirty="0" smtClean="0">
                <a:ea typeface="+mn-ea"/>
                <a:cs typeface="+mn-cs"/>
              </a:rPr>
              <a:t> Corporation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DT 815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Ericsson IPOS-12.1.109.8p1-Release</a:t>
            </a:r>
          </a:p>
          <a:p>
            <a:pPr>
              <a:lnSpc>
                <a:spcPct val="100000"/>
              </a:lnSpc>
              <a:defRPr/>
            </a:pPr>
            <a:endParaRPr lang="en-GB" altLang="en-US" sz="1200" b="0" dirty="0" smtClean="0"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u="sng" dirty="0"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u="sng" dirty="0" smtClean="0"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dirty="0" smtClean="0">
              <a:ea typeface="+mn-ea"/>
              <a:cs typeface="+mn-cs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86E680B-8FF3-44F5-9EF9-8D7CBE3D4332}" type="slidenum">
              <a:rPr altLang="en-US" sz="1200"/>
              <a:pPr eaLnBrk="1" hangingPunct="1"/>
              <a:t>48</a:t>
            </a:fld>
            <a:endParaRPr lang="en-US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 27:05:14 11: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1341438"/>
            <a:ext cx="561657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Why this talk?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2B8DD96-5287-4C5A-AAA7-2E2EE3AF5512}" type="slidenum">
              <a:rPr altLang="en-US" sz="1200"/>
              <a:pPr eaLnBrk="1" hangingPunct="1"/>
              <a:t>4</a:t>
            </a:fld>
            <a:endParaRPr lang="en-US" altLang="en-US" sz="12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12875"/>
            <a:ext cx="36226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4338637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76475"/>
            <a:ext cx="4786312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4427537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700213"/>
            <a:ext cx="61849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580231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13"/>
          <p:cNvSpPr txBox="1">
            <a:spLocks noChangeArrowheads="1"/>
          </p:cNvSpPr>
          <p:nvPr/>
        </p:nvSpPr>
        <p:spPr bwMode="auto">
          <a:xfrm>
            <a:off x="7235825" y="1341438"/>
            <a:ext cx="174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Kammensmeer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598863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555625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133600"/>
            <a:ext cx="4776788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4451350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image-546815-galleryV9-latt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700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GRX landscape – SNMP (UDP/161)</a:t>
            </a:r>
            <a:endParaRPr lang="en-GB" alt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58775" y="1341438"/>
            <a:ext cx="8421688" cy="4749800"/>
          </a:xfrm>
        </p:spPr>
        <p:txBody>
          <a:bodyPr/>
          <a:lstStyle/>
          <a:p>
            <a:pPr>
              <a:defRPr/>
            </a:pPr>
            <a:r>
              <a:rPr lang="en-GB" altLang="en-US" b="0" dirty="0" smtClean="0">
                <a:ea typeface="+mn-ea"/>
                <a:cs typeface="+mn-cs"/>
              </a:rPr>
              <a:t>Default community strings: PUBLIC &amp; </a:t>
            </a:r>
            <a:r>
              <a:rPr lang="en-GB" altLang="en-US" dirty="0" smtClean="0">
                <a:ea typeface="+mn-ea"/>
                <a:cs typeface="+mn-cs"/>
              </a:rPr>
              <a:t>PRIVATE</a:t>
            </a:r>
          </a:p>
          <a:p>
            <a:pPr lvl="1">
              <a:defRPr/>
            </a:pPr>
            <a:r>
              <a:rPr lang="en-US" altLang="en-US" b="0" dirty="0">
                <a:ea typeface="ＭＳ Ｐゴシック" charset="0"/>
              </a:rPr>
              <a:t>Possibly execute arbitrary commands</a:t>
            </a:r>
          </a:p>
          <a:p>
            <a:pPr lvl="1">
              <a:defRPr/>
            </a:pPr>
            <a:r>
              <a:rPr lang="en-US" altLang="en-US" b="0" dirty="0">
                <a:ea typeface="ＭＳ Ｐゴシック" charset="0"/>
              </a:rPr>
              <a:t>Shutdown machines</a:t>
            </a:r>
          </a:p>
          <a:p>
            <a:pPr lvl="1">
              <a:defRPr/>
            </a:pPr>
            <a:r>
              <a:rPr lang="en-US" altLang="en-US" b="0" dirty="0">
                <a:ea typeface="ＭＳ Ｐゴシック" charset="0"/>
              </a:rPr>
              <a:t>Stop &amp; </a:t>
            </a:r>
            <a:r>
              <a:rPr lang="en-US" altLang="en-US" b="0" dirty="0" smtClean="0">
                <a:ea typeface="ＭＳ Ｐゴシック" charset="0"/>
              </a:rPr>
              <a:t>start tasks, change settings </a:t>
            </a:r>
            <a:endParaRPr lang="en-US" altLang="en-US" b="0" dirty="0">
              <a:ea typeface="ＭＳ Ｐゴシック" charset="0"/>
            </a:endParaRPr>
          </a:p>
          <a:p>
            <a:pPr lvl="1">
              <a:defRPr/>
            </a:pPr>
            <a:r>
              <a:rPr lang="en-US" altLang="en-US" b="0" dirty="0">
                <a:ea typeface="ＭＳ Ｐゴシック" charset="0"/>
              </a:rPr>
              <a:t>Gain valuable information</a:t>
            </a:r>
            <a:endParaRPr lang="en-GB" altLang="en-US" b="0" dirty="0" smtClean="0">
              <a:ea typeface="ＭＳ Ｐゴシック" charset="0"/>
            </a:endParaRPr>
          </a:p>
          <a:p>
            <a:pPr marL="0" indent="0">
              <a:lnSpc>
                <a:spcPct val="100000"/>
              </a:lnSpc>
              <a:buFontTx/>
              <a:buNone/>
              <a:defRPr/>
            </a:pPr>
            <a:r>
              <a:rPr lang="en-GB" altLang="en-US" dirty="0" smtClean="0">
                <a:ea typeface="+mn-ea"/>
                <a:cs typeface="+mn-cs"/>
              </a:rPr>
              <a:t>   </a:t>
            </a:r>
            <a:r>
              <a:rPr lang="en-GB" altLang="en-US" sz="1100" b="0" dirty="0" smtClean="0">
                <a:ea typeface="+mn-ea"/>
                <a:cs typeface="+mn-cs"/>
              </a:rPr>
              <a:t>sysDescr.0 = STRING: AGENT++v3.5.27 ATM Simulation Agent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1841 Software (C1841-IPBASE-M), Version 12.4(15)T12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2800 Software (C2800NM-ADVIPSERVICESK9-M), Version 12.4(11)T1,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3800 Software (C3825-IPBASE-M), Version 12.4(3h), 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7200 Software (C7200-ADVENTERPRISEK9-M), Version 12.4(4)T1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C1900 Software (C1900-UNIVERSALK9-M), Version 15.1(4)M4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C2600 Software (C2600-IPVOICE_IVS-M), Version 12.4(9)T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C2900 Software (C2900-UNIVERSALK9_NPE-M), Version 15.1(4)M3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C3560E Software (C3560E-UNIVERSALK9-M), Version 12.2(50)SE2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C3900e Software (C3900e-UNIVERSALK9-M), Version 15.2(4)M6a,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c7600rsp72043_rp Software (c7600rsp72043_rp-ADVENTERPRISEK9-M), Version 15.1(3)S5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C880 Software (C880DATA-UNIVERSALK9-M), Version 15.0(1)M8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IOS-XE Software (PPC_LINUX_IOSD-ADVENTERPRISEK9-M), Version 15.1(3)S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Cisco IOS Software, MWAM Software (MWAM-G8IS-M), Version 12.3(14)YQ8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CSP </a:t>
            </a:r>
            <a:r>
              <a:rPr lang="en-GB" altLang="en-US" sz="1100" b="0" dirty="0" err="1" smtClean="0">
                <a:ea typeface="+mn-ea"/>
                <a:cs typeface="+mn-cs"/>
              </a:rPr>
              <a:t>CSP</a:t>
            </a:r>
            <a:r>
              <a:rPr lang="en-GB" altLang="en-US" sz="1100" b="0" dirty="0" smtClean="0">
                <a:ea typeface="+mn-ea"/>
                <a:cs typeface="+mn-cs"/>
              </a:rPr>
              <a:t> VPN Gate 3.1.10330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100" b="0" dirty="0" err="1" smtClean="0">
                <a:ea typeface="+mn-ea"/>
                <a:cs typeface="+mn-cs"/>
              </a:rPr>
              <a:t>DrayTek</a:t>
            </a:r>
            <a:r>
              <a:rPr lang="en-GB" altLang="en-US" sz="1100" b="0" dirty="0" smtClean="0">
                <a:ea typeface="+mn-ea"/>
                <a:cs typeface="+mn-cs"/>
              </a:rPr>
              <a:t> Corporation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DT 815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100" b="0" dirty="0" smtClean="0">
                <a:ea typeface="+mn-ea"/>
                <a:cs typeface="+mn-cs"/>
              </a:rPr>
              <a:t>sysDescr.0 = STRING: Ericsson IPOS-12.1.109.8p1-Release</a:t>
            </a:r>
          </a:p>
          <a:p>
            <a:pPr>
              <a:lnSpc>
                <a:spcPct val="100000"/>
              </a:lnSpc>
              <a:defRPr/>
            </a:pPr>
            <a:endParaRPr lang="en-GB" altLang="en-US" sz="1200" b="0" dirty="0" smtClean="0"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u="sng" dirty="0"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u="sng" dirty="0" smtClean="0"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dirty="0" smtClean="0">
              <a:ea typeface="+mn-ea"/>
              <a:cs typeface="+mn-cs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16B929B-35C3-46D7-A4C7-1B4288B3B26C}" type="slidenum">
              <a:rPr altLang="en-US" sz="1200"/>
              <a:pPr eaLnBrk="1" hangingPunct="1"/>
              <a:t>49</a:t>
            </a:fld>
            <a:endParaRPr lang="en-US" altLang="en-US" sz="1200"/>
          </a:p>
        </p:txBody>
      </p:sp>
      <p:sp>
        <p:nvSpPr>
          <p:cNvPr id="2" name="Rectangle 1"/>
          <p:cNvSpPr/>
          <p:nvPr/>
        </p:nvSpPr>
        <p:spPr>
          <a:xfrm>
            <a:off x="5795963" y="2492375"/>
            <a:ext cx="2016125" cy="1200150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Arial" charset="0"/>
              </a:rPr>
              <a:t>Cisco IOS 1841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Cisco IOS 2800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Cisco IOS 3800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Cisco IOS 7200</a:t>
            </a:r>
          </a:p>
        </p:txBody>
      </p:sp>
      <p:sp>
        <p:nvSpPr>
          <p:cNvPr id="3" name="Rectangle 2"/>
          <p:cNvSpPr/>
          <p:nvPr/>
        </p:nvSpPr>
        <p:spPr>
          <a:xfrm>
            <a:off x="971550" y="3089275"/>
            <a:ext cx="2087563" cy="1200150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Arial" charset="0"/>
              </a:rPr>
              <a:t>Cisco IOS C2600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Cisco IOS C2900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Cisco IOS C3560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Cisco IOS C3900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2725" y="4437063"/>
            <a:ext cx="3095625" cy="1477962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Arial" charset="0"/>
              </a:rPr>
              <a:t>Cisco IOS C7600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Cisco IOS-XE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Cisco CSP VPN Gate 3.1</a:t>
            </a:r>
          </a:p>
          <a:p>
            <a:pPr>
              <a:defRPr/>
            </a:pPr>
            <a:r>
              <a:rPr lang="en-GB" b="1" dirty="0" err="1">
                <a:latin typeface="Arial" charset="0"/>
              </a:rPr>
              <a:t>DrayTek</a:t>
            </a:r>
            <a:r>
              <a:rPr lang="en-GB" b="1" dirty="0">
                <a:latin typeface="Arial" charset="0"/>
              </a:rPr>
              <a:t> Corp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Ericsson IPOS-12.1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GRX landscape – SNMP</a:t>
            </a:r>
            <a:endParaRPr lang="en-GB" alt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95288" y="1341438"/>
            <a:ext cx="8421687" cy="45720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>
                <a:ea typeface="+mn-ea"/>
                <a:cs typeface="+mn-cs"/>
              </a:rPr>
              <a:t>SNMP UDP/161</a:t>
            </a:r>
          </a:p>
          <a:p>
            <a:pPr>
              <a:defRPr/>
            </a:pPr>
            <a:r>
              <a:rPr lang="en-GB" altLang="en-US" dirty="0" smtClean="0">
                <a:ea typeface="+mn-ea"/>
                <a:cs typeface="+mn-cs"/>
              </a:rPr>
              <a:t>Default community strings: PUBLIC &amp; PRIVATE</a:t>
            </a:r>
          </a:p>
          <a:p>
            <a:pPr>
              <a:defRPr/>
            </a:pPr>
            <a:endParaRPr lang="en-GB" altLang="en-US" dirty="0" smtClean="0">
              <a:ea typeface="+mn-ea"/>
              <a:cs typeface="+mn-cs"/>
            </a:endParaRP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Hardware: x86 Family 15 Model 4 Stepping 8 AT/AT COMPATIBLE - Software: Windows Version 5.2 (Build 3790 Multiprocessor Free)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Hardware: x86 Family 6 Model 11 Stepping 1 AT/AT COMPATIBLE - Software: Windows 2000 Version 5.0 (Build 2195 Multiprocessor Free)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200" b="0" dirty="0" err="1" smtClean="0">
                <a:ea typeface="+mn-ea"/>
                <a:cs typeface="+mn-cs"/>
              </a:rPr>
              <a:t>Hexabyte</a:t>
            </a:r>
            <a:r>
              <a:rPr lang="en-GB" altLang="en-US" sz="1200" b="0" dirty="0" smtClean="0">
                <a:ea typeface="+mn-ea"/>
                <a:cs typeface="+mn-cs"/>
              </a:rPr>
              <a:t> ADSL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Huawei Versatile Routing Platform Software, Software Version 3.10, Release 0031P11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Linux ADSL2PlusRouter 2.6.19 #2 Wed Aug 22 19:44:52 CST 2012 </a:t>
            </a:r>
            <a:r>
              <a:rPr lang="en-GB" altLang="en-US" sz="1200" b="0" dirty="0" err="1" smtClean="0">
                <a:ea typeface="+mn-ea"/>
                <a:cs typeface="+mn-cs"/>
              </a:rPr>
              <a:t>mips</a:t>
            </a:r>
            <a:endParaRPr lang="en-GB" altLang="en-US" sz="1200" b="0" dirty="0" smtClean="0">
              <a:ea typeface="+mn-ea"/>
              <a:cs typeface="+mn-cs"/>
            </a:endParaRP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Linux iTOP-01 2.6.32.59-0.7-default #1 SMP 2012-07-13 15:50:56 +0200 x86_64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Product: MG 2K;SW Version: 5.60.000.003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200" b="0" dirty="0" err="1" smtClean="0">
                <a:ea typeface="+mn-ea"/>
                <a:cs typeface="+mn-cs"/>
              </a:rPr>
              <a:t>Quidway</a:t>
            </a:r>
            <a:r>
              <a:rPr lang="en-GB" altLang="en-US" sz="1200" b="0" dirty="0" smtClean="0">
                <a:ea typeface="+mn-ea"/>
                <a:cs typeface="+mn-cs"/>
              </a:rPr>
              <a:t> E300 Firewall, Huawei Versatile Routing Platform Software,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200" b="0" dirty="0" err="1" smtClean="0">
                <a:ea typeface="+mn-ea"/>
                <a:cs typeface="+mn-cs"/>
              </a:rPr>
              <a:t>Redback</a:t>
            </a:r>
            <a:r>
              <a:rPr lang="en-GB" altLang="en-US" sz="1200" b="0" dirty="0" smtClean="0">
                <a:ea typeface="+mn-ea"/>
                <a:cs typeface="+mn-cs"/>
              </a:rPr>
              <a:t> Networks </a:t>
            </a:r>
            <a:r>
              <a:rPr lang="en-GB" altLang="en-US" sz="1200" b="0" dirty="0" err="1" smtClean="0">
                <a:ea typeface="+mn-ea"/>
                <a:cs typeface="+mn-cs"/>
              </a:rPr>
              <a:t>SmartEdge</a:t>
            </a:r>
            <a:r>
              <a:rPr lang="en-GB" altLang="en-US" sz="1200" b="0" dirty="0" smtClean="0">
                <a:ea typeface="+mn-ea"/>
                <a:cs typeface="+mn-cs"/>
              </a:rPr>
              <a:t> OS Version SEOS-11.1.2.9-Release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200" b="0" dirty="0" err="1" smtClean="0">
                <a:ea typeface="+mn-ea"/>
                <a:cs typeface="+mn-cs"/>
              </a:rPr>
              <a:t>RouterOS</a:t>
            </a:r>
            <a:r>
              <a:rPr lang="en-GB" altLang="en-US" sz="1200" b="0" dirty="0" smtClean="0">
                <a:ea typeface="+mn-ea"/>
                <a:cs typeface="+mn-cs"/>
              </a:rPr>
              <a:t> CCR1036-12G-4S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SUN NETRA X4250, ILOM v3.0.3.30, r47608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SunOS </a:t>
            </a:r>
            <a:r>
              <a:rPr lang="en-GB" altLang="en-US" sz="1200" b="0" dirty="0" err="1" smtClean="0">
                <a:ea typeface="+mn-ea"/>
                <a:cs typeface="+mn-cs"/>
              </a:rPr>
              <a:t>dpireport</a:t>
            </a:r>
            <a:r>
              <a:rPr lang="en-GB" altLang="en-US" sz="1200" b="0" dirty="0" smtClean="0">
                <a:ea typeface="+mn-ea"/>
                <a:cs typeface="+mn-cs"/>
              </a:rPr>
              <a:t> 5.10 Generic_127128-11 i86pc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Sun SNMP Agent, Netra-240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TANDBERG Codec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ucd-snmp-4.1.2/Red Hat </a:t>
            </a:r>
            <a:r>
              <a:rPr lang="en-GB" altLang="en-US" sz="1200" b="0" dirty="0" err="1" smtClean="0">
                <a:ea typeface="+mn-ea"/>
                <a:cs typeface="+mn-cs"/>
              </a:rPr>
              <a:t>eCos</a:t>
            </a:r>
            <a:endParaRPr lang="en-GB" altLang="en-US" sz="1200" b="0" dirty="0" smtClean="0">
              <a:ea typeface="+mn-ea"/>
              <a:cs typeface="+mn-cs"/>
            </a:endParaRP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ZXR10 ROS Version V4.8.11.01 ZXR10 T64G Software, Version ZXR10 G-Series&amp;8900&amp;6900 V2.8.01.C.27.P06 Copyright (c) 2001-2009 by ZTE Corporation Compiled Sep 11 2009, 17:15:50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ZXR10 xGW-16, ZTE ZXR10 Software Version: ZXUN </a:t>
            </a:r>
            <a:r>
              <a:rPr lang="en-GB" altLang="en-US" sz="1200" b="0" dirty="0" err="1" smtClean="0">
                <a:ea typeface="+mn-ea"/>
                <a:cs typeface="+mn-cs"/>
              </a:rPr>
              <a:t>xGW</a:t>
            </a:r>
            <a:r>
              <a:rPr lang="en-GB" altLang="en-US" sz="1200" b="0" dirty="0" smtClean="0">
                <a:ea typeface="+mn-ea"/>
                <a:cs typeface="+mn-cs"/>
              </a:rPr>
              <a:t>(GGSN)V4.10.10(1.0.0)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200" b="0" dirty="0" err="1" smtClean="0">
                <a:ea typeface="+mn-ea"/>
                <a:cs typeface="+mn-cs"/>
              </a:rPr>
              <a:t>ZyXEL</a:t>
            </a:r>
            <a:r>
              <a:rPr lang="en-GB" altLang="en-US" sz="1200" b="0" dirty="0" smtClean="0">
                <a:ea typeface="+mn-ea"/>
                <a:cs typeface="+mn-cs"/>
              </a:rPr>
              <a:t> MAX-207HW2/2R</a:t>
            </a:r>
          </a:p>
          <a:p>
            <a:pPr marL="0" indent="0">
              <a:buFontTx/>
              <a:buNone/>
              <a:defRPr/>
            </a:pPr>
            <a:endParaRPr lang="en-GB" altLang="en-US" u="sng" dirty="0"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u="sng" dirty="0" smtClean="0"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dirty="0" smtClean="0">
              <a:ea typeface="+mn-ea"/>
              <a:cs typeface="+mn-cs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842EB77-51EC-42EE-9029-6DFF14BE3A78}" type="slidenum">
              <a:rPr altLang="en-US" sz="1200"/>
              <a:pPr eaLnBrk="1" hangingPunct="1"/>
              <a:t>50</a:t>
            </a:fld>
            <a:endParaRPr lang="en-US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4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4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40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40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40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440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40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40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40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40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40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440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40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440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40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440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40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40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40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40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403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4403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GRX landscape – SNMP</a:t>
            </a:r>
            <a:endParaRPr lang="en-GB" alt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95288" y="1341438"/>
            <a:ext cx="8421687" cy="45720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>
                <a:ea typeface="+mn-ea"/>
                <a:cs typeface="+mn-cs"/>
              </a:rPr>
              <a:t>SNMP UDP/161</a:t>
            </a:r>
          </a:p>
          <a:p>
            <a:pPr>
              <a:defRPr/>
            </a:pPr>
            <a:r>
              <a:rPr lang="en-GB" altLang="en-US" dirty="0" smtClean="0">
                <a:ea typeface="+mn-ea"/>
                <a:cs typeface="+mn-cs"/>
              </a:rPr>
              <a:t>Default community strings: PUBLIC &amp; PRIVATE</a:t>
            </a:r>
          </a:p>
          <a:p>
            <a:pPr>
              <a:defRPr/>
            </a:pPr>
            <a:endParaRPr lang="en-GB" altLang="en-US" dirty="0" smtClean="0">
              <a:ea typeface="+mn-ea"/>
              <a:cs typeface="+mn-cs"/>
            </a:endParaRP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Hardware: x86 Family 15 Model 4 Stepping 8 AT/AT COMPATIBLE - Software: Windows Version 5.2 (Build 3790 Multiprocessor Free)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Hardware: x86 Family 6 Model 11 Stepping 1 AT/AT COMPATIBLE - Software: Windows 2000 Version 5.0 (Build 2195 Multiprocessor Free)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200" b="0" dirty="0" err="1" smtClean="0">
                <a:ea typeface="+mn-ea"/>
                <a:cs typeface="+mn-cs"/>
              </a:rPr>
              <a:t>Hexabyte</a:t>
            </a:r>
            <a:r>
              <a:rPr lang="en-GB" altLang="en-US" sz="1200" b="0" dirty="0" smtClean="0">
                <a:ea typeface="+mn-ea"/>
                <a:cs typeface="+mn-cs"/>
              </a:rPr>
              <a:t> ADSL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Huawei Versatile Routing Platform Software, Software Version 3.10, Release 0031P11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Linux ADSL2PlusRouter 2.6.19 #2 Wed Aug 22 19:44:52 CST 2012 </a:t>
            </a:r>
            <a:r>
              <a:rPr lang="en-GB" altLang="en-US" sz="1200" b="0" dirty="0" err="1" smtClean="0">
                <a:ea typeface="+mn-ea"/>
                <a:cs typeface="+mn-cs"/>
              </a:rPr>
              <a:t>mips</a:t>
            </a:r>
            <a:endParaRPr lang="en-GB" altLang="en-US" sz="1200" b="0" dirty="0" smtClean="0">
              <a:ea typeface="+mn-ea"/>
              <a:cs typeface="+mn-cs"/>
            </a:endParaRP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Linux iTOP-01 2.6.32.59-0.7-default #1 SMP 2012-07-13 15:50:56 +0200 x86_64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Product: MG 2K;SW Version: 5.60.000.003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200" b="0" dirty="0" err="1" smtClean="0">
                <a:ea typeface="+mn-ea"/>
                <a:cs typeface="+mn-cs"/>
              </a:rPr>
              <a:t>Quidway</a:t>
            </a:r>
            <a:r>
              <a:rPr lang="en-GB" altLang="en-US" sz="1200" b="0" dirty="0" smtClean="0">
                <a:ea typeface="+mn-ea"/>
                <a:cs typeface="+mn-cs"/>
              </a:rPr>
              <a:t> E300 Firewall, Huawei Versatile Routing Platform Software,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200" b="0" dirty="0" err="1" smtClean="0">
                <a:ea typeface="+mn-ea"/>
                <a:cs typeface="+mn-cs"/>
              </a:rPr>
              <a:t>Redback</a:t>
            </a:r>
            <a:r>
              <a:rPr lang="en-GB" altLang="en-US" sz="1200" b="0" dirty="0" smtClean="0">
                <a:ea typeface="+mn-ea"/>
                <a:cs typeface="+mn-cs"/>
              </a:rPr>
              <a:t> Networks </a:t>
            </a:r>
            <a:r>
              <a:rPr lang="en-GB" altLang="en-US" sz="1200" b="0" dirty="0" err="1" smtClean="0">
                <a:ea typeface="+mn-ea"/>
                <a:cs typeface="+mn-cs"/>
              </a:rPr>
              <a:t>SmartEdge</a:t>
            </a:r>
            <a:r>
              <a:rPr lang="en-GB" altLang="en-US" sz="1200" b="0" dirty="0" smtClean="0">
                <a:ea typeface="+mn-ea"/>
                <a:cs typeface="+mn-cs"/>
              </a:rPr>
              <a:t> OS Version SEOS-11.1.2.9-Release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200" b="0" dirty="0" err="1" smtClean="0">
                <a:ea typeface="+mn-ea"/>
                <a:cs typeface="+mn-cs"/>
              </a:rPr>
              <a:t>RouterOS</a:t>
            </a:r>
            <a:r>
              <a:rPr lang="en-GB" altLang="en-US" sz="1200" b="0" dirty="0" smtClean="0">
                <a:ea typeface="+mn-ea"/>
                <a:cs typeface="+mn-cs"/>
              </a:rPr>
              <a:t> CCR1036-12G-4S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SUN NETRA X4250, ILOM v3.0.3.30, r47608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SunOS </a:t>
            </a:r>
            <a:r>
              <a:rPr lang="en-GB" altLang="en-US" sz="1200" b="0" dirty="0" err="1" smtClean="0">
                <a:ea typeface="+mn-ea"/>
                <a:cs typeface="+mn-cs"/>
              </a:rPr>
              <a:t>dpireport</a:t>
            </a:r>
            <a:r>
              <a:rPr lang="en-GB" altLang="en-US" sz="1200" b="0" dirty="0" smtClean="0">
                <a:ea typeface="+mn-ea"/>
                <a:cs typeface="+mn-cs"/>
              </a:rPr>
              <a:t> 5.10 Generic_127128-11 i86pc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Sun SNMP Agent, Netra-240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TANDBERG Codec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ucd-snmp-4.1.2/Red Hat </a:t>
            </a:r>
            <a:r>
              <a:rPr lang="en-GB" altLang="en-US" sz="1200" b="0" dirty="0" err="1" smtClean="0">
                <a:ea typeface="+mn-ea"/>
                <a:cs typeface="+mn-cs"/>
              </a:rPr>
              <a:t>eCos</a:t>
            </a:r>
            <a:endParaRPr lang="en-GB" altLang="en-US" sz="1200" b="0" dirty="0" smtClean="0">
              <a:ea typeface="+mn-ea"/>
              <a:cs typeface="+mn-cs"/>
            </a:endParaRP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ZXR10 ROS Version V4.8.11.01 ZXR10 T64G Software, Version ZXR10 G-Series&amp;8900&amp;6900 V2.8.01.C.27.P06 Copyright (c) 2001-2009 by ZTE Corporation Compiled Sep 11 2009, 17:15:50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ZXR10 xGW-16, ZTE ZXR10 Software Version: ZXUN </a:t>
            </a:r>
            <a:r>
              <a:rPr lang="en-GB" altLang="en-US" sz="1200" b="0" dirty="0" err="1" smtClean="0">
                <a:ea typeface="+mn-ea"/>
                <a:cs typeface="+mn-cs"/>
              </a:rPr>
              <a:t>xGW</a:t>
            </a:r>
            <a:r>
              <a:rPr lang="en-GB" altLang="en-US" sz="1200" b="0" dirty="0" smtClean="0">
                <a:ea typeface="+mn-ea"/>
                <a:cs typeface="+mn-cs"/>
              </a:rPr>
              <a:t>(GGSN)V4.10.10(1.0.0)</a:t>
            </a:r>
          </a:p>
          <a:p>
            <a:pPr>
              <a:lnSpc>
                <a:spcPct val="100000"/>
              </a:lnSpc>
              <a:defRPr/>
            </a:pPr>
            <a:r>
              <a:rPr lang="en-GB" altLang="en-US" sz="1200" b="0" dirty="0" smtClean="0">
                <a:ea typeface="+mn-ea"/>
                <a:cs typeface="+mn-cs"/>
              </a:rPr>
              <a:t>sysDescr.0 = STRING: </a:t>
            </a:r>
            <a:r>
              <a:rPr lang="en-GB" altLang="en-US" sz="1200" b="0" dirty="0" err="1" smtClean="0">
                <a:ea typeface="+mn-ea"/>
                <a:cs typeface="+mn-cs"/>
              </a:rPr>
              <a:t>ZyXEL</a:t>
            </a:r>
            <a:r>
              <a:rPr lang="en-GB" altLang="en-US" sz="1200" b="0" dirty="0" smtClean="0">
                <a:ea typeface="+mn-ea"/>
                <a:cs typeface="+mn-cs"/>
              </a:rPr>
              <a:t> MAX-207HW2/2R</a:t>
            </a:r>
          </a:p>
          <a:p>
            <a:pPr marL="0" indent="0">
              <a:buFontTx/>
              <a:buNone/>
              <a:defRPr/>
            </a:pPr>
            <a:endParaRPr lang="en-GB" altLang="en-US" u="sng" dirty="0"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u="sng" dirty="0" smtClean="0"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sz="1000" b="0" dirty="0" smtClean="0">
              <a:latin typeface="Courier" pitchFamily="49" charset="0"/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GB" altLang="en-US" dirty="0" smtClean="0">
              <a:ea typeface="+mn-ea"/>
              <a:cs typeface="+mn-cs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75FE6CA-7B0A-4FBB-9EB0-1352E5669AD9}" type="slidenum">
              <a:rPr altLang="en-US" sz="1200"/>
              <a:pPr eaLnBrk="1" hangingPunct="1"/>
              <a:t>51</a:t>
            </a:fld>
            <a:endParaRPr lang="en-US" altLang="en-US" sz="1200"/>
          </a:p>
        </p:txBody>
      </p:sp>
      <p:sp>
        <p:nvSpPr>
          <p:cNvPr id="2" name="Rectangle 1"/>
          <p:cNvSpPr/>
          <p:nvPr/>
        </p:nvSpPr>
        <p:spPr>
          <a:xfrm>
            <a:off x="179388" y="1966913"/>
            <a:ext cx="2879725" cy="1477962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Arial" charset="0"/>
              </a:rPr>
              <a:t>Windows 2000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Windows 2003</a:t>
            </a:r>
          </a:p>
          <a:p>
            <a:pPr>
              <a:defRPr/>
            </a:pPr>
            <a:r>
              <a:rPr lang="en-GB" b="1" dirty="0" err="1">
                <a:latin typeface="Arial" charset="0"/>
              </a:rPr>
              <a:t>Hexabyte</a:t>
            </a:r>
            <a:r>
              <a:rPr lang="en-GB" b="1" dirty="0">
                <a:latin typeface="Arial" charset="0"/>
              </a:rPr>
              <a:t> ADSL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Huawei VRP router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Linux ADSL2PlusRouter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2679700"/>
            <a:ext cx="4572000" cy="1477963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Arial" charset="0"/>
              </a:rPr>
              <a:t>Huawei </a:t>
            </a:r>
            <a:r>
              <a:rPr lang="en-GB" b="1" dirty="0" err="1">
                <a:latin typeface="Arial" charset="0"/>
              </a:rPr>
              <a:t>Quidway</a:t>
            </a:r>
            <a:r>
              <a:rPr lang="en-GB" b="1" dirty="0">
                <a:latin typeface="Arial" charset="0"/>
              </a:rPr>
              <a:t> E300 FW/VRP Router</a:t>
            </a:r>
          </a:p>
          <a:p>
            <a:pPr>
              <a:defRPr/>
            </a:pPr>
            <a:r>
              <a:rPr lang="en-GB" b="1" dirty="0" err="1">
                <a:latin typeface="Arial" charset="0"/>
              </a:rPr>
              <a:t>Redback</a:t>
            </a:r>
            <a:r>
              <a:rPr lang="en-GB" b="1" dirty="0">
                <a:latin typeface="Arial" charset="0"/>
              </a:rPr>
              <a:t> Networks </a:t>
            </a:r>
            <a:r>
              <a:rPr lang="en-GB" b="1" dirty="0" err="1">
                <a:latin typeface="Arial" charset="0"/>
              </a:rPr>
              <a:t>SmartEdge</a:t>
            </a:r>
            <a:r>
              <a:rPr lang="en-GB" b="1" dirty="0">
                <a:latin typeface="Arial" charset="0"/>
              </a:rPr>
              <a:t> OS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SUN NETRA X4250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SunOS 5.10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Sun Netra-240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3575" y="4868863"/>
            <a:ext cx="3240088" cy="1477962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Arial" charset="0"/>
              </a:rPr>
              <a:t>TANDBERG Codec</a:t>
            </a:r>
          </a:p>
          <a:p>
            <a:pPr>
              <a:defRPr/>
            </a:pPr>
            <a:r>
              <a:rPr lang="en-GB" b="1" dirty="0" err="1">
                <a:latin typeface="Arial" charset="0"/>
              </a:rPr>
              <a:t>RedHat</a:t>
            </a:r>
            <a:r>
              <a:rPr lang="en-GB" b="1" dirty="0">
                <a:latin typeface="Arial" charset="0"/>
              </a:rPr>
              <a:t> </a:t>
            </a:r>
            <a:r>
              <a:rPr lang="en-GB" b="1" dirty="0" err="1">
                <a:latin typeface="Arial" charset="0"/>
              </a:rPr>
              <a:t>eCOs</a:t>
            </a:r>
            <a:endParaRPr lang="en-GB" b="1" dirty="0">
              <a:latin typeface="Arial" charset="0"/>
            </a:endParaRPr>
          </a:p>
          <a:p>
            <a:pPr>
              <a:defRPr/>
            </a:pPr>
            <a:r>
              <a:rPr lang="en-GB" b="1" dirty="0">
                <a:latin typeface="Arial" charset="0"/>
              </a:rPr>
              <a:t>ZTE ZXR10 ROS V4.8.11.01</a:t>
            </a:r>
          </a:p>
          <a:p>
            <a:pPr>
              <a:defRPr/>
            </a:pPr>
            <a:r>
              <a:rPr lang="en-GB" b="1" dirty="0">
                <a:latin typeface="Arial" charset="0"/>
              </a:rPr>
              <a:t>ZTE ZXR10 GGSN V4.10.10</a:t>
            </a:r>
          </a:p>
          <a:p>
            <a:pPr>
              <a:defRPr/>
            </a:pPr>
            <a:r>
              <a:rPr lang="en-GB" b="1" dirty="0" err="1">
                <a:latin typeface="Arial" charset="0"/>
              </a:rPr>
              <a:t>ZyXEL</a:t>
            </a:r>
            <a:r>
              <a:rPr lang="en-GB" b="1" dirty="0">
                <a:latin typeface="Arial" charset="0"/>
              </a:rPr>
              <a:t> MAX-207HW2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4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4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40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40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40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440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40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40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40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40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40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440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40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440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40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4403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40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40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40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40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403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4403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GRX landscape – the numbers</a:t>
            </a:r>
            <a:br>
              <a:rPr lang="en-US" altLang="en-US" smtClean="0"/>
            </a:br>
            <a:endParaRPr lang="en-GB" alt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58775" y="1268413"/>
            <a:ext cx="8421688" cy="4751387"/>
          </a:xfrm>
        </p:spPr>
        <p:txBody>
          <a:bodyPr/>
          <a:lstStyle/>
          <a:p>
            <a:r>
              <a:rPr lang="en-GB" altLang="en-US" smtClean="0"/>
              <a:t>Summary of open ports on GRX hosts found during this “light” survey</a:t>
            </a:r>
          </a:p>
          <a:p>
            <a:pPr>
              <a:buFontTx/>
              <a:buNone/>
            </a:pPr>
            <a:endParaRPr lang="en-GB" altLang="en-US" b="0" smtClean="0"/>
          </a:p>
          <a:p>
            <a:pPr lvl="1" eaLnBrk="1" hangingPunct="1">
              <a:lnSpc>
                <a:spcPct val="100000"/>
              </a:lnSpc>
              <a:buClrTx/>
            </a:pPr>
            <a:endParaRPr lang="en-GB" altLang="en-US" b="0" smtClean="0"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GB" altLang="en-US" sz="1000" b="0" smtClean="0">
              <a:latin typeface="Courier" pitchFamily="49" charset="0"/>
            </a:endParaRPr>
          </a:p>
          <a:p>
            <a:pPr>
              <a:buFontTx/>
              <a:buNone/>
            </a:pPr>
            <a:endParaRPr lang="en-GB" altLang="en-US" sz="1000" b="0" smtClean="0">
              <a:latin typeface="Courier" pitchFamily="49" charset="0"/>
            </a:endParaRPr>
          </a:p>
          <a:p>
            <a:pPr>
              <a:buFontTx/>
              <a:buNone/>
            </a:pPr>
            <a:endParaRPr lang="en-GB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2726B4D-884A-4966-917C-4CE82683231D}" type="slidenum">
              <a:rPr altLang="en-US" sz="1200"/>
              <a:pPr eaLnBrk="1" hangingPunct="1"/>
              <a:t>52</a:t>
            </a:fld>
            <a:endParaRPr lang="en-US" altLang="en-US" sz="120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00113" y="1700213"/>
          <a:ext cx="7343775" cy="4206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267"/>
                <a:gridCol w="2375214"/>
                <a:gridCol w="2690294"/>
              </a:tblGrid>
              <a:tr h="36581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Service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Open</a:t>
                      </a:r>
                      <a:r>
                        <a:rPr lang="en-GB" sz="1800" baseline="0" dirty="0" smtClean="0"/>
                        <a:t> port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Number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</a:tr>
              <a:tr h="36581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DNS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UDP/53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413 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</a:tr>
              <a:tr h="64018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GTP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UDP/2123</a:t>
                      </a:r>
                    </a:p>
                    <a:p>
                      <a:pPr algn="ctr"/>
                      <a:r>
                        <a:rPr lang="en-GB" sz="1800" dirty="0" smtClean="0"/>
                        <a:t>UDP/2152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770</a:t>
                      </a:r>
                    </a:p>
                    <a:p>
                      <a:pPr algn="ctr"/>
                      <a:r>
                        <a:rPr lang="en-GB" sz="1800" dirty="0" smtClean="0"/>
                        <a:t>1042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</a:tr>
              <a:tr h="36581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Diameter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TCP/3868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177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</a:tr>
              <a:tr h="36581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SMTP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TCP/25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401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</a:tr>
              <a:tr h="36581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HTTP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TCP/80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1425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</a:tr>
              <a:tr h="36581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Telnet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TCP/23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1181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</a:tr>
              <a:tr h="64018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SMB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TCP/139</a:t>
                      </a:r>
                    </a:p>
                    <a:p>
                      <a:pPr algn="ctr"/>
                      <a:r>
                        <a:rPr lang="en-GB" sz="1800" dirty="0" smtClean="0"/>
                        <a:t>TCP/445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208</a:t>
                      </a:r>
                    </a:p>
                    <a:p>
                      <a:pPr algn="ctr"/>
                      <a:r>
                        <a:rPr lang="en-GB" sz="1800" dirty="0" smtClean="0"/>
                        <a:t>115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</a:tr>
              <a:tr h="36581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FTP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TCP/21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810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</a:tr>
              <a:tr h="36581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SNMP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UDP/161</a:t>
                      </a:r>
                    </a:p>
                  </a:txBody>
                  <a:tcPr marL="91417" marR="91417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219</a:t>
                      </a:r>
                      <a:endParaRPr lang="en-GB" sz="1800" dirty="0"/>
                    </a:p>
                  </a:txBody>
                  <a:tcPr marL="91417" marR="91417" marT="45719" marB="45719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11175" y="3409950"/>
            <a:ext cx="7993063" cy="1200150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2400" b="1" dirty="0">
                <a:latin typeface="Arial" charset="0"/>
                <a:cs typeface="Arial" charset="0"/>
              </a:rPr>
              <a:t>Out of the 42K GRX live hosts</a:t>
            </a:r>
          </a:p>
          <a:p>
            <a:pPr algn="ctr">
              <a:defRPr/>
            </a:pPr>
            <a:r>
              <a:rPr lang="en-GB" altLang="en-US" sz="2400" b="1" dirty="0">
                <a:latin typeface="Arial" charset="0"/>
                <a:cs typeface="Arial" charset="0"/>
              </a:rPr>
              <a:t>5.5K hosts from over 200 operators were reachable from the Internet!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750" y="2309813"/>
            <a:ext cx="7993063" cy="460375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2400" b="1" dirty="0">
                <a:latin typeface="Arial" charset="0"/>
                <a:cs typeface="Arial" charset="0"/>
              </a:rPr>
              <a:t>These were found from the Internet!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825" y="4868863"/>
            <a:ext cx="8497888" cy="461962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2400" b="1" dirty="0">
                <a:latin typeface="Arial" charset="0"/>
                <a:cs typeface="Arial" charset="0"/>
              </a:rPr>
              <a:t>Over 15 operators had GTP ports exposed to the Internet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39750" y="5589588"/>
            <a:ext cx="7993063" cy="461962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2400" b="1" dirty="0">
                <a:latin typeface="Arial" charset="0"/>
                <a:cs typeface="Arial" charset="0"/>
              </a:rPr>
              <a:t>May not need to be IN GRX to access GRX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KPN Sans" charset="0"/>
                <a:ea typeface="ＭＳ Ｐゴシック" charset="0"/>
                <a:cs typeface="+mj-cs"/>
              </a:rPr>
              <a:t>On Her Majesty's Secret Service - GRX &amp; A spy agency - </a:t>
            </a:r>
            <a:r>
              <a:rPr lang="en-GB">
                <a:ea typeface="ＭＳ Ｐゴシック" charset="0"/>
                <a:cs typeface="+mj-cs"/>
              </a:rPr>
              <a:t>Conclusion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 smtClean="0">
                <a:ea typeface="+mn-ea"/>
                <a:cs typeface="+mn-cs"/>
              </a:rPr>
              <a:t>GRX traffic is interesting (and definitely for spy agencies!)</a:t>
            </a:r>
          </a:p>
          <a:p>
            <a:pPr>
              <a:defRPr/>
            </a:pPr>
            <a:endParaRPr lang="en-GB" alt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GB" altLang="en-US" dirty="0" smtClean="0">
                <a:ea typeface="+mn-ea"/>
                <a:cs typeface="+mn-cs"/>
              </a:rPr>
              <a:t>GRX is not a closed off network as was agreed</a:t>
            </a:r>
          </a:p>
          <a:p>
            <a:pPr>
              <a:defRPr/>
            </a:pPr>
            <a:endParaRPr lang="en-GB" alt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GB" altLang="en-US" dirty="0" smtClean="0">
                <a:ea typeface="+mn-ea"/>
                <a:cs typeface="+mn-cs"/>
              </a:rPr>
              <a:t>Over 200 operators distribute BGP route prefixes to both GRX &amp; Internet</a:t>
            </a:r>
            <a:endParaRPr lang="en-GB" altLang="en-US" dirty="0">
              <a:ea typeface="+mn-ea"/>
              <a:cs typeface="+mn-cs"/>
            </a:endParaRPr>
          </a:p>
          <a:p>
            <a:pPr>
              <a:defRPr/>
            </a:pPr>
            <a:endParaRPr lang="en-GB" alt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GB" altLang="en-US" dirty="0" smtClean="0">
                <a:ea typeface="+mn-ea"/>
                <a:cs typeface="+mn-cs"/>
              </a:rPr>
              <a:t>5.5K GRX hosts reachable from the Internet</a:t>
            </a:r>
          </a:p>
          <a:p>
            <a:pPr marL="0" indent="0">
              <a:buFontTx/>
              <a:buNone/>
              <a:defRPr/>
            </a:pPr>
            <a:endParaRPr lang="en-GB" alt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GB" altLang="en-US" dirty="0">
                <a:ea typeface="+mn-ea"/>
                <a:cs typeface="+mn-cs"/>
              </a:rPr>
              <a:t>M</a:t>
            </a:r>
            <a:r>
              <a:rPr lang="en-GB" altLang="en-US" dirty="0" smtClean="0">
                <a:ea typeface="+mn-ea"/>
                <a:cs typeface="+mn-cs"/>
              </a:rPr>
              <a:t>isconfigurations, vulnerable &amp; unnecessary services running</a:t>
            </a:r>
          </a:p>
          <a:p>
            <a:pPr marL="0" indent="0">
              <a:buFontTx/>
              <a:buNone/>
              <a:defRPr/>
            </a:pPr>
            <a:endParaRPr lang="en-GB" alt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GB" altLang="en-US" dirty="0">
                <a:ea typeface="+mn-ea"/>
                <a:cs typeface="+mn-cs"/>
              </a:rPr>
              <a:t>S</a:t>
            </a:r>
            <a:r>
              <a:rPr lang="en-GB" altLang="en-US" dirty="0" smtClean="0">
                <a:ea typeface="+mn-ea"/>
                <a:cs typeface="+mn-cs"/>
              </a:rPr>
              <a:t>ecurity best practices such as ingress filtering not commonly adopted</a:t>
            </a:r>
          </a:p>
          <a:p>
            <a:pPr>
              <a:defRPr/>
            </a:pPr>
            <a:endParaRPr lang="en-GB" alt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GB" altLang="en-US" dirty="0" smtClean="0">
                <a:ea typeface="+mn-ea"/>
                <a:cs typeface="+mn-cs"/>
              </a:rPr>
              <a:t>Mobile operators need more security awareness &amp; testing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EE25E88-DE10-477C-9F05-41991D0C6301}" type="slidenum">
              <a:rPr altLang="en-US" sz="1200"/>
              <a:pPr eaLnBrk="1" hangingPunct="1"/>
              <a:t>53</a:t>
            </a:fld>
            <a:endParaRPr lang="en-US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ea typeface="ＭＳ Ｐゴシック" charset="0"/>
                <a:cs typeface="+mj-cs"/>
              </a:rPr>
              <a:t>Mitigation &amp; best practises</a:t>
            </a:r>
            <a:r>
              <a:rPr lang="en-GB">
                <a:latin typeface="KPN Sans" charset="0"/>
                <a:ea typeface="ＭＳ Ｐゴシック" charset="0"/>
                <a:cs typeface="+mj-cs"/>
              </a:rPr>
              <a:t/>
            </a:r>
            <a:br>
              <a:rPr lang="en-GB">
                <a:latin typeface="KPN Sans" charset="0"/>
                <a:ea typeface="ＭＳ Ｐゴシック" charset="0"/>
                <a:cs typeface="+mj-cs"/>
              </a:rPr>
            </a:br>
            <a:endParaRPr lang="en-GB">
              <a:ea typeface="ＭＳ Ｐゴシック" charset="0"/>
              <a:cs typeface="+mj-cs"/>
            </a:endParaRPr>
          </a:p>
        </p:txBody>
      </p:sp>
      <p:pic>
        <p:nvPicPr>
          <p:cNvPr id="61443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5575" y="1268413"/>
            <a:ext cx="2522538" cy="3097212"/>
          </a:xfrm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D5E3B57-594F-4B7B-BD3B-143A67F0CFBB}" type="slidenum">
              <a:rPr altLang="en-US" sz="1200"/>
              <a:pPr eaLnBrk="1" hangingPunct="1"/>
              <a:t>54</a:t>
            </a:fld>
            <a:endParaRPr lang="en-US" altLang="en-US" sz="1200"/>
          </a:p>
        </p:txBody>
      </p:sp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395288" y="1196975"/>
            <a:ext cx="6337300" cy="115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>
                <a:cs typeface="Arial" panose="020B0604020202020204" pitchFamily="34" charset="0"/>
              </a:rPr>
              <a:t>All systems</a:t>
            </a:r>
          </a:p>
          <a:p>
            <a:pPr eaLnBrk="1" hangingPunct="1">
              <a:buFontTx/>
              <a:buChar char="•"/>
            </a:pPr>
            <a:r>
              <a:rPr lang="en-GB" altLang="en-US" sz="1800">
                <a:cs typeface="Arial" panose="020B0604020202020204" pitchFamily="34" charset="0"/>
              </a:rPr>
              <a:t>Update &amp; apply security patch</a:t>
            </a:r>
          </a:p>
          <a:p>
            <a:pPr eaLnBrk="1" hangingPunct="1">
              <a:buFontTx/>
              <a:buChar char="•"/>
            </a:pPr>
            <a:r>
              <a:rPr lang="en-GB" altLang="en-US" sz="1800">
                <a:cs typeface="Arial" panose="020B0604020202020204" pitchFamily="34" charset="0"/>
              </a:rPr>
              <a:t>Harden and remove all unnecessary services</a:t>
            </a:r>
          </a:p>
          <a:p>
            <a:pPr eaLnBrk="1" hangingPunct="1"/>
            <a:r>
              <a:rPr lang="en-GB" altLang="en-US" sz="1800" b="1">
                <a:cs typeface="Arial" panose="020B0604020202020204" pitchFamily="34" charset="0"/>
              </a:rPr>
              <a:t>BGP</a:t>
            </a:r>
          </a:p>
          <a:p>
            <a:pPr eaLnBrk="1" hangingPunct="1">
              <a:buFontTx/>
              <a:buChar char="•"/>
            </a:pPr>
            <a:r>
              <a:rPr lang="en-GB" altLang="en-US" sz="1800">
                <a:cs typeface="Arial" panose="020B0604020202020204" pitchFamily="34" charset="0"/>
              </a:rPr>
              <a:t>Remove GRX prefixes from Internet routers</a:t>
            </a:r>
          </a:p>
          <a:p>
            <a:pPr eaLnBrk="1" hangingPunct="1">
              <a:buFontTx/>
              <a:buChar char="•"/>
            </a:pPr>
            <a:r>
              <a:rPr lang="en-GB" altLang="en-US" sz="1800">
                <a:cs typeface="Arial" panose="020B0604020202020204" pitchFamily="34" charset="0"/>
              </a:rPr>
              <a:t>Use BGP authentication</a:t>
            </a:r>
          </a:p>
          <a:p>
            <a:pPr eaLnBrk="1" hangingPunct="1">
              <a:buFontTx/>
              <a:buChar char="•"/>
            </a:pPr>
            <a:r>
              <a:rPr lang="en-GB" altLang="en-US" sz="1800">
                <a:cs typeface="Arial" panose="020B0604020202020204" pitchFamily="34" charset="0"/>
              </a:rPr>
              <a:t>Routers import only specific prefixes from specific AS numbers with roaming agreements</a:t>
            </a:r>
          </a:p>
          <a:p>
            <a:pPr eaLnBrk="1" hangingPunct="1">
              <a:buFontTx/>
              <a:buChar char="•"/>
            </a:pPr>
            <a:r>
              <a:rPr lang="en-GB" altLang="en-US" sz="1800">
                <a:cs typeface="Arial" panose="020B0604020202020204" pitchFamily="34" charset="0"/>
              </a:rPr>
              <a:t>Ingress filtering</a:t>
            </a:r>
          </a:p>
          <a:p>
            <a:pPr lvl="1" eaLnBrk="1" hangingPunct="1">
              <a:buFontTx/>
              <a:buChar char="•"/>
            </a:pPr>
            <a:r>
              <a:rPr lang="en-GB" altLang="en-US" sz="1800">
                <a:cs typeface="Arial" panose="020B0604020202020204" pitchFamily="34" charset="0"/>
              </a:rPr>
              <a:t>permit BGP sessions</a:t>
            </a:r>
          </a:p>
          <a:p>
            <a:pPr lvl="1" eaLnBrk="1" hangingPunct="1">
              <a:buFontTx/>
              <a:buChar char="•"/>
            </a:pPr>
            <a:r>
              <a:rPr lang="en-GB" altLang="en-US" sz="1800">
                <a:cs typeface="Arial" panose="020B0604020202020204" pitchFamily="34" charset="0"/>
              </a:rPr>
              <a:t>block spoofed IP addresses (RFC1918,3330)</a:t>
            </a:r>
          </a:p>
          <a:p>
            <a:pPr lvl="1" eaLnBrk="1" hangingPunct="1">
              <a:buFontTx/>
              <a:buChar char="•"/>
            </a:pPr>
            <a:r>
              <a:rPr lang="en-GB" altLang="en-US" sz="1800">
                <a:cs typeface="Arial" panose="020B0604020202020204" pitchFamily="34" charset="0"/>
              </a:rPr>
              <a:t>permit GTP (v1&amp;2) towards GGSNs</a:t>
            </a:r>
          </a:p>
          <a:p>
            <a:pPr lvl="1" eaLnBrk="1" hangingPunct="1">
              <a:buFontTx/>
              <a:buChar char="•"/>
            </a:pPr>
            <a:r>
              <a:rPr lang="en-GB" altLang="en-US" sz="1800">
                <a:cs typeface="Arial" panose="020B0604020202020204" pitchFamily="34" charset="0"/>
              </a:rPr>
              <a:t>permit DNS traffic to DNS systems</a:t>
            </a:r>
          </a:p>
          <a:p>
            <a:pPr lvl="1" eaLnBrk="1" hangingPunct="1">
              <a:buFontTx/>
              <a:buChar char="•"/>
            </a:pPr>
            <a:r>
              <a:rPr lang="en-GB" altLang="en-US" sz="1800">
                <a:cs typeface="Arial" panose="020B0604020202020204" pitchFamily="34" charset="0"/>
              </a:rPr>
              <a:t>permit ICMP echo-reply &amp; request from upstream </a:t>
            </a:r>
          </a:p>
          <a:p>
            <a:pPr lvl="1" eaLnBrk="1" hangingPunct="1">
              <a:buFontTx/>
              <a:buChar char="•"/>
            </a:pPr>
            <a:r>
              <a:rPr lang="en-GB" altLang="en-US" sz="1800" b="1">
                <a:cs typeface="Arial" panose="020B0604020202020204" pitchFamily="34" charset="0"/>
              </a:rPr>
              <a:t>block all others</a:t>
            </a:r>
          </a:p>
          <a:p>
            <a:pPr lvl="1" eaLnBrk="1" hangingPunct="1">
              <a:buFontTx/>
              <a:buChar char="•"/>
            </a:pPr>
            <a:endParaRPr lang="en-GB" altLang="en-US" sz="1800" b="1"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GB" altLang="en-US" sz="1800" b="1">
                <a:cs typeface="Arial" panose="020B0604020202020204" pitchFamily="34" charset="0"/>
              </a:rPr>
              <a:t>Use protocol aware firewalls (GTP, SCTP, Diameter)</a:t>
            </a:r>
          </a:p>
          <a:p>
            <a:pPr eaLnBrk="1" hangingPunct="1">
              <a:buFontTx/>
              <a:buChar char="•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1600">
                <a:latin typeface="KPN Sans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1600">
                <a:latin typeface="KPN Sans" pitchFamily="34" charset="0"/>
                <a:cs typeface="Arial" panose="020B0604020202020204" pitchFamily="34" charset="0"/>
              </a:rPr>
              <a:t>Implement network segmentation &amp; filtering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1600">
                <a:latin typeface="KPN Sans" pitchFamily="34" charset="0"/>
                <a:cs typeface="Arial" panose="020B0604020202020204" pitchFamily="34" charset="0"/>
              </a:rPr>
              <a:t>Utilise centralised identity and access management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1600">
                <a:latin typeface="KPN Sans" pitchFamily="34" charset="0"/>
                <a:cs typeface="Arial" panose="020B0604020202020204" pitchFamily="34" charset="0"/>
              </a:rPr>
              <a:t>Enforce vendor security patch update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1600">
                <a:latin typeface="KPN Sans" pitchFamily="34" charset="0"/>
                <a:cs typeface="Arial" panose="020B0604020202020204" pitchFamily="34" charset="0"/>
              </a:rPr>
              <a:t>Implement security patch management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1600">
                <a:latin typeface="KPN Sans" pitchFamily="34" charset="0"/>
                <a:cs typeface="Arial" panose="020B0604020202020204" pitchFamily="34" charset="0"/>
              </a:rPr>
              <a:t>Perform regular vulnerability scans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1600">
                <a:latin typeface="KPN Sans" pitchFamily="34" charset="0"/>
                <a:cs typeface="Arial" panose="020B0604020202020204" pitchFamily="34" charset="0"/>
              </a:rPr>
              <a:t>Carry out in-depth penetration tests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1600">
                <a:latin typeface="KPN Sans" pitchFamily="34" charset="0"/>
                <a:cs typeface="Arial" panose="020B0604020202020204" pitchFamily="34" charset="0"/>
              </a:rPr>
              <a:t>Implement host &amp; network based IDS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GB" altLang="en-US" sz="1600">
              <a:latin typeface="KPN Sans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1600">
                <a:latin typeface="KPN Sans" pitchFamily="34" charset="0"/>
                <a:cs typeface="Arial" panose="020B0604020202020204" pitchFamily="34" charset="0"/>
              </a:rPr>
              <a:t>Practice incident response</a:t>
            </a:r>
            <a:r>
              <a:rPr lang="en-GB" altLang="en-US" sz="1800">
                <a:cs typeface="Arial" panose="020B0604020202020204" pitchFamily="34" charset="0"/>
              </a:rPr>
              <a:t/>
            </a:r>
            <a:br>
              <a:rPr lang="en-GB" altLang="en-US" sz="1800">
                <a:cs typeface="Arial" panose="020B0604020202020204" pitchFamily="34" charset="0"/>
              </a:rPr>
            </a:br>
            <a:endParaRPr lang="en-GB" altLang="en-US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ea typeface="ＭＳ Ｐゴシック" charset="0"/>
                <a:cs typeface="+mj-cs"/>
              </a:rPr>
              <a:t>Follow up actions since initial publication</a:t>
            </a:r>
            <a:endParaRPr lang="en-GB" dirty="0">
              <a:ea typeface="ＭＳ Ｐゴシック" charset="0"/>
              <a:cs typeface="+mj-cs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Followed up on exposed operators </a:t>
            </a:r>
          </a:p>
          <a:p>
            <a:endParaRPr lang="en-GB" altLang="en-US" smtClean="0"/>
          </a:p>
          <a:p>
            <a:r>
              <a:rPr lang="en-GB" altLang="en-US" smtClean="0"/>
              <a:t>Rescan of the GRX subnets from Internet</a:t>
            </a:r>
          </a:p>
          <a:p>
            <a:endParaRPr lang="en-GB" altLang="en-US" smtClean="0"/>
          </a:p>
          <a:p>
            <a:r>
              <a:rPr lang="en-GB" altLang="en-US" smtClean="0"/>
              <a:t>GGSN fuzzing and GTP service exploit development</a:t>
            </a:r>
          </a:p>
          <a:p>
            <a:endParaRPr lang="en-GB" altLang="en-US" smtClean="0"/>
          </a:p>
          <a:p>
            <a:r>
              <a:rPr lang="en-GB" altLang="en-US" smtClean="0"/>
              <a:t>Telco protocols firewall aware review &amp; testing (GTP, SCTP, Diameter)</a:t>
            </a:r>
          </a:p>
          <a:p>
            <a:endParaRPr lang="en-GB" altLang="en-US" smtClean="0"/>
          </a:p>
          <a:p>
            <a:r>
              <a:rPr lang="en-GB" altLang="en-US" smtClean="0"/>
              <a:t>IR77 – operator security requirements from GSMA</a:t>
            </a:r>
          </a:p>
          <a:p>
            <a:endParaRPr lang="en-GB" altLang="en-US" smtClean="0"/>
          </a:p>
          <a:p>
            <a:r>
              <a:rPr lang="en-GB" altLang="en-US" smtClean="0"/>
              <a:t>Metasploit Auxiliary Module – GTP echo &amp; PDP context create scanner</a:t>
            </a:r>
          </a:p>
          <a:p>
            <a:endParaRPr lang="en-GB" altLang="en-US" smtClean="0"/>
          </a:p>
          <a:p>
            <a:endParaRPr lang="en-GB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E5E2253-0968-4AFC-B306-249FE99D6308}" type="slidenum">
              <a:rPr altLang="en-US" sz="1200"/>
              <a:pPr eaLnBrk="1" hangingPunct="1"/>
              <a:t>55</a:t>
            </a:fld>
            <a:endParaRPr lang="en-US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79388" y="168275"/>
            <a:ext cx="8785225" cy="989013"/>
          </a:xfrm>
        </p:spPr>
        <p:txBody>
          <a:bodyPr/>
          <a:lstStyle/>
          <a:p>
            <a:r>
              <a:rPr lang="en-US" altLang="en-US" smtClean="0"/>
              <a:t>GRX landscape – the numbers - REVISITED</a:t>
            </a:r>
            <a:endParaRPr lang="en-GB" alt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58775" y="1268413"/>
            <a:ext cx="8421688" cy="4751387"/>
          </a:xfrm>
        </p:spPr>
        <p:txBody>
          <a:bodyPr/>
          <a:lstStyle/>
          <a:p>
            <a:r>
              <a:rPr lang="en-GB" altLang="en-US" smtClean="0"/>
              <a:t>Summary of open ports on GRX hosts found during this “light” survey</a:t>
            </a:r>
          </a:p>
          <a:p>
            <a:pPr>
              <a:buFontTx/>
              <a:buNone/>
            </a:pPr>
            <a:endParaRPr lang="en-GB" altLang="en-US" b="0" smtClean="0"/>
          </a:p>
          <a:p>
            <a:pPr lvl="1" eaLnBrk="1" hangingPunct="1">
              <a:lnSpc>
                <a:spcPct val="100000"/>
              </a:lnSpc>
              <a:buClrTx/>
            </a:pPr>
            <a:endParaRPr lang="en-GB" altLang="en-US" b="0" smtClean="0"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GB" altLang="en-US" sz="1000" b="0" smtClean="0">
              <a:latin typeface="Courier" pitchFamily="49" charset="0"/>
            </a:endParaRPr>
          </a:p>
          <a:p>
            <a:pPr>
              <a:buFontTx/>
              <a:buNone/>
            </a:pPr>
            <a:endParaRPr lang="en-GB" altLang="en-US" sz="1000" b="0" smtClean="0">
              <a:latin typeface="Courier" pitchFamily="49" charset="0"/>
            </a:endParaRPr>
          </a:p>
          <a:p>
            <a:pPr>
              <a:buFontTx/>
              <a:buNone/>
            </a:pPr>
            <a:endParaRPr lang="en-GB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E05A6B1-9598-44D3-AA67-A06C7704B839}" type="slidenum">
              <a:rPr altLang="en-US" sz="1200"/>
              <a:pPr eaLnBrk="1" hangingPunct="1"/>
              <a:t>56</a:t>
            </a:fld>
            <a:endParaRPr lang="en-US" altLang="en-US" sz="120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96399"/>
              </p:ext>
            </p:extLst>
          </p:nvPr>
        </p:nvGraphicFramePr>
        <p:xfrm>
          <a:off x="684213" y="1700213"/>
          <a:ext cx="7775574" cy="4500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855"/>
                <a:gridCol w="1867685"/>
                <a:gridCol w="1735619"/>
                <a:gridCol w="1805045"/>
                <a:gridCol w="1041370"/>
              </a:tblGrid>
              <a:tr h="64027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Service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Open</a:t>
                      </a:r>
                      <a:r>
                        <a:rPr lang="en-GB" sz="1800" baseline="0" dirty="0" smtClean="0"/>
                        <a:t> port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Numbers </a:t>
                      </a:r>
                    </a:p>
                    <a:p>
                      <a:pPr algn="ctr"/>
                      <a:r>
                        <a:rPr lang="en-GB" sz="1800" dirty="0" smtClean="0"/>
                        <a:t>(May</a:t>
                      </a:r>
                      <a:r>
                        <a:rPr lang="en-GB" sz="1800" baseline="0" dirty="0" smtClean="0"/>
                        <a:t> 2014)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Numbers </a:t>
                      </a:r>
                    </a:p>
                    <a:p>
                      <a:pPr algn="ctr"/>
                      <a:r>
                        <a:rPr lang="en-GB" sz="1800" dirty="0" smtClean="0"/>
                        <a:t>(October 2016)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+/-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</a:tr>
              <a:tr h="36592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DNS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UDP/53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413 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174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</a:tr>
              <a:tr h="64038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GTP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UDP/2123</a:t>
                      </a:r>
                    </a:p>
                    <a:p>
                      <a:pPr algn="ctr"/>
                      <a:r>
                        <a:rPr lang="en-GB" sz="1800" dirty="0" smtClean="0"/>
                        <a:t>UDP/2152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770</a:t>
                      </a:r>
                    </a:p>
                    <a:p>
                      <a:pPr algn="ctr"/>
                      <a:r>
                        <a:rPr lang="en-GB" sz="1800" dirty="0" smtClean="0"/>
                        <a:t>1042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1221</a:t>
                      </a:r>
                    </a:p>
                    <a:p>
                      <a:pPr algn="ctr"/>
                      <a:r>
                        <a:rPr lang="en-GB" sz="1800" dirty="0" smtClean="0"/>
                        <a:t>1062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+</a:t>
                      </a:r>
                    </a:p>
                    <a:p>
                      <a:pPr algn="ctr"/>
                      <a:r>
                        <a:rPr lang="en-GB" sz="1800" dirty="0" smtClean="0"/>
                        <a:t>+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</a:tr>
              <a:tr h="38397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Diameter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TCP/3868</a:t>
                      </a:r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177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65</a:t>
                      </a:r>
                      <a:endParaRPr lang="en-GB" sz="1800" dirty="0" smtClean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 smtClean="0"/>
                    </a:p>
                  </a:txBody>
                  <a:tcPr marL="91402" marR="91402" marT="45733" marB="45733"/>
                </a:tc>
              </a:tr>
              <a:tr h="36592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SMTP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TCP/25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401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158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</a:tr>
              <a:tr h="36592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HTTP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TCP/80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1425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1004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</a:tr>
              <a:tr h="36592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Telnet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TCP/23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1181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355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</a:tr>
              <a:tr h="64038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SMB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TCP/139</a:t>
                      </a:r>
                    </a:p>
                    <a:p>
                      <a:pPr algn="ctr"/>
                      <a:r>
                        <a:rPr lang="en-GB" sz="1800" dirty="0" smtClean="0"/>
                        <a:t>TCP/445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208</a:t>
                      </a:r>
                    </a:p>
                    <a:p>
                      <a:pPr algn="ctr"/>
                      <a:r>
                        <a:rPr lang="en-GB" sz="1800" dirty="0" smtClean="0"/>
                        <a:t>115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232</a:t>
                      </a:r>
                    </a:p>
                    <a:p>
                      <a:pPr algn="ctr"/>
                      <a:r>
                        <a:rPr lang="en-GB" sz="1800" dirty="0" smtClean="0"/>
                        <a:t>81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+</a:t>
                      </a:r>
                      <a:endParaRPr lang="en-GB" sz="1800" dirty="0" smtClean="0"/>
                    </a:p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</a:tr>
              <a:tr h="36592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FTP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TCP/21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810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340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</a:tr>
              <a:tr h="36592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SNMP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UDP/161</a:t>
                      </a:r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219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161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 marL="91402" marR="91402" marT="45733" marB="4573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GTP ports (UDP 2123/2152) exposure distribution</a:t>
            </a:r>
            <a:br>
              <a:rPr lang="en-US" altLang="en-US" smtClean="0"/>
            </a:br>
            <a:r>
              <a:rPr lang="en-US" altLang="en-US" smtClean="0"/>
              <a:t>- over 15 operators</a:t>
            </a:r>
            <a:br>
              <a:rPr lang="en-US" altLang="en-US" smtClean="0"/>
            </a:br>
            <a:r>
              <a:rPr lang="en-GB" altLang="en-US" smtClean="0"/>
              <a:t/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716EC25-050A-43CD-B505-F99D57D08AC0}" type="slidenum">
              <a:rPr altLang="en-US" sz="1200"/>
              <a:pPr eaLnBrk="1" hangingPunct="1"/>
              <a:t>57</a:t>
            </a:fld>
            <a:endParaRPr lang="en-US" altLang="en-US" sz="1200"/>
          </a:p>
        </p:txBody>
      </p:sp>
      <p:sp>
        <p:nvSpPr>
          <p:cNvPr id="2" name="Cloud 1"/>
          <p:cNvSpPr/>
          <p:nvPr/>
        </p:nvSpPr>
        <p:spPr>
          <a:xfrm>
            <a:off x="684213" y="1844675"/>
            <a:ext cx="358775" cy="2159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126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222375"/>
            <a:ext cx="8353425" cy="4872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5435600" y="3644900"/>
            <a:ext cx="144463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3059113" y="4508500"/>
            <a:ext cx="144462" cy="1460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4211638" y="4005263"/>
            <a:ext cx="144462" cy="144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4787900" y="4292600"/>
            <a:ext cx="144463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4787900" y="4149725"/>
            <a:ext cx="144463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4356100" y="4005263"/>
            <a:ext cx="144463" cy="144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6732588" y="3429000"/>
            <a:ext cx="144462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4" name="Oval 73"/>
          <p:cNvSpPr/>
          <p:nvPr/>
        </p:nvSpPr>
        <p:spPr>
          <a:xfrm>
            <a:off x="3708400" y="3860800"/>
            <a:ext cx="144463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6" name="Oval 75"/>
          <p:cNvSpPr/>
          <p:nvPr/>
        </p:nvSpPr>
        <p:spPr>
          <a:xfrm>
            <a:off x="2627313" y="4076700"/>
            <a:ext cx="144462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7" name="Oval 76"/>
          <p:cNvSpPr/>
          <p:nvPr/>
        </p:nvSpPr>
        <p:spPr>
          <a:xfrm>
            <a:off x="4427538" y="2852738"/>
            <a:ext cx="144462" cy="144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9" name="Oval 78"/>
          <p:cNvSpPr/>
          <p:nvPr/>
        </p:nvSpPr>
        <p:spPr>
          <a:xfrm>
            <a:off x="3995738" y="3933825"/>
            <a:ext cx="144462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3" name="Oval 82"/>
          <p:cNvSpPr/>
          <p:nvPr/>
        </p:nvSpPr>
        <p:spPr>
          <a:xfrm>
            <a:off x="5076825" y="4292600"/>
            <a:ext cx="144463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5292725" y="3429000"/>
            <a:ext cx="144463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5" name="Oval 84"/>
          <p:cNvSpPr/>
          <p:nvPr/>
        </p:nvSpPr>
        <p:spPr>
          <a:xfrm>
            <a:off x="7164388" y="3933825"/>
            <a:ext cx="144462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7" name="Oval 86"/>
          <p:cNvSpPr/>
          <p:nvPr/>
        </p:nvSpPr>
        <p:spPr>
          <a:xfrm>
            <a:off x="5292725" y="4724400"/>
            <a:ext cx="144463" cy="1460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8" name="Oval 87"/>
          <p:cNvSpPr/>
          <p:nvPr/>
        </p:nvSpPr>
        <p:spPr>
          <a:xfrm>
            <a:off x="4284663" y="4076700"/>
            <a:ext cx="144462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5651500" y="3141663"/>
            <a:ext cx="144463" cy="144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6516688" y="3716338"/>
            <a:ext cx="144462" cy="1460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6011863" y="3789363"/>
            <a:ext cx="144462" cy="144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2" name="Oval 91"/>
          <p:cNvSpPr/>
          <p:nvPr/>
        </p:nvSpPr>
        <p:spPr>
          <a:xfrm>
            <a:off x="5508625" y="3429000"/>
            <a:ext cx="144463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3" name="Oval 92"/>
          <p:cNvSpPr/>
          <p:nvPr/>
        </p:nvSpPr>
        <p:spPr>
          <a:xfrm>
            <a:off x="1979613" y="3716338"/>
            <a:ext cx="144462" cy="1460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4" name="Oval 93"/>
          <p:cNvSpPr/>
          <p:nvPr/>
        </p:nvSpPr>
        <p:spPr>
          <a:xfrm>
            <a:off x="6948488" y="3933825"/>
            <a:ext cx="144462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6516688" y="4149725"/>
            <a:ext cx="144462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6" name="Oval 95"/>
          <p:cNvSpPr/>
          <p:nvPr/>
        </p:nvSpPr>
        <p:spPr>
          <a:xfrm>
            <a:off x="6659563" y="3933825"/>
            <a:ext cx="144462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4932363" y="4221163"/>
            <a:ext cx="144462" cy="144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4" name="Oval 103"/>
          <p:cNvSpPr/>
          <p:nvPr/>
        </p:nvSpPr>
        <p:spPr>
          <a:xfrm>
            <a:off x="3924300" y="3789363"/>
            <a:ext cx="144463" cy="144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5" name="Oval 104"/>
          <p:cNvSpPr/>
          <p:nvPr/>
        </p:nvSpPr>
        <p:spPr>
          <a:xfrm>
            <a:off x="5076825" y="3429000"/>
            <a:ext cx="144463" cy="14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4572000" y="3789363"/>
            <a:ext cx="144463" cy="144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8" name="Oval 107"/>
          <p:cNvSpPr/>
          <p:nvPr/>
        </p:nvSpPr>
        <p:spPr>
          <a:xfrm>
            <a:off x="5148263" y="4221163"/>
            <a:ext cx="144462" cy="144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358775" y="168275"/>
            <a:ext cx="8421688" cy="98901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>
                <a:ea typeface="ＭＳ Ｐゴシック" charset="0"/>
                <a:cs typeface="+mj-cs"/>
              </a:rPr>
              <a:t>IR77 	       GSMA Inter Operator Requirements</a:t>
            </a:r>
            <a:br>
              <a:rPr lang="en-GB">
                <a:ea typeface="ＭＳ Ｐゴシック" charset="0"/>
                <a:cs typeface="+mj-cs"/>
              </a:rPr>
            </a:br>
            <a:endParaRPr lang="en-GB">
              <a:ea typeface="ＭＳ Ｐゴシック" charset="0"/>
              <a:cs typeface="+mj-cs"/>
            </a:endParaRPr>
          </a:p>
        </p:txBody>
      </p:sp>
      <p:sp>
        <p:nvSpPr>
          <p:cNvPr id="4099" name="Rectangle 3" hidden="1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58775" y="1250950"/>
            <a:ext cx="8421688" cy="8096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ea typeface="ＭＳ Ｐゴシック" charset="0"/>
              <a:cs typeface="+mn-cs"/>
            </a:endParaRPr>
          </a:p>
        </p:txBody>
      </p:sp>
      <p:sp>
        <p:nvSpPr>
          <p:cNvPr id="19460" name="Rectangle 33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2319E4C-AC94-453A-8F32-A7489808EC51}" type="slidenum">
              <a:rPr altLang="en-US" sz="1200">
                <a:solidFill>
                  <a:srgbClr val="000000"/>
                </a:solidFill>
              </a:rPr>
              <a:pPr eaLnBrk="1" hangingPunct="1"/>
              <a:t>58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611188" y="1844675"/>
            <a:ext cx="5441950" cy="3292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4000" dirty="0" err="1">
                <a:solidFill>
                  <a:srgbClr val="000000"/>
                </a:solidFill>
                <a:latin typeface="Arial" charset="0"/>
              </a:rPr>
              <a:t>Thou</a:t>
            </a:r>
            <a:r>
              <a:rPr lang="nl-NL" sz="4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latin typeface="Arial" charset="0"/>
              </a:rPr>
              <a:t>shalt</a:t>
            </a:r>
            <a:r>
              <a:rPr lang="nl-NL" sz="4000" dirty="0">
                <a:solidFill>
                  <a:srgbClr val="000000"/>
                </a:solidFill>
                <a:latin typeface="Arial" charset="0"/>
              </a:rPr>
              <a:t> take care of</a:t>
            </a:r>
          </a:p>
          <a:p>
            <a:pPr>
              <a:defRPr/>
            </a:pPr>
            <a:r>
              <a:rPr lang="nl-NL" sz="24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nl-NL" sz="2400" dirty="0" err="1">
                <a:solidFill>
                  <a:srgbClr val="000000"/>
                </a:solidFill>
                <a:latin typeface="Arial" charset="0"/>
              </a:rPr>
              <a:t>Doc</a:t>
            </a:r>
            <a:r>
              <a:rPr lang="nl-NL" sz="2400" dirty="0">
                <a:solidFill>
                  <a:srgbClr val="000000"/>
                </a:solidFill>
                <a:latin typeface="Arial" charset="0"/>
              </a:rPr>
              <a:t>. Ref: IR 77 vs2.0, </a:t>
            </a:r>
            <a:r>
              <a:rPr lang="nl-NL" sz="2400" dirty="0" err="1">
                <a:solidFill>
                  <a:srgbClr val="000000"/>
                </a:solidFill>
                <a:latin typeface="Arial" charset="0"/>
              </a:rPr>
              <a:t>Oct</a:t>
            </a:r>
            <a:r>
              <a:rPr lang="nl-NL" sz="2400" dirty="0">
                <a:solidFill>
                  <a:srgbClr val="000000"/>
                </a:solidFill>
                <a:latin typeface="Arial" charset="0"/>
              </a:rPr>
              <a:t> 2007)</a:t>
            </a:r>
          </a:p>
          <a:p>
            <a:pPr>
              <a:defRPr/>
            </a:pPr>
            <a:endParaRPr lang="nl-NL" sz="2400" dirty="0">
              <a:solidFill>
                <a:srgbClr val="000000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4000" dirty="0" err="1">
                <a:solidFill>
                  <a:srgbClr val="000000"/>
                </a:solidFill>
                <a:latin typeface="Arial" charset="0"/>
              </a:rPr>
              <a:t>Confidentiality</a:t>
            </a:r>
            <a:endParaRPr lang="nl-NL" sz="4000" dirty="0">
              <a:solidFill>
                <a:srgbClr val="000000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4000" dirty="0">
                <a:solidFill>
                  <a:srgbClr val="000000"/>
                </a:solidFill>
                <a:latin typeface="Arial" charset="0"/>
              </a:rPr>
              <a:t>Availability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4000" dirty="0">
                <a:solidFill>
                  <a:srgbClr val="000000"/>
                </a:solidFill>
                <a:latin typeface="Arial" charset="0"/>
              </a:rPr>
              <a:t>Integrity</a:t>
            </a:r>
          </a:p>
        </p:txBody>
      </p:sp>
      <p:pic>
        <p:nvPicPr>
          <p:cNvPr id="16389" name="Picture 2" descr="crazy-sign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997200"/>
            <a:ext cx="250666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o-srsl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852738"/>
            <a:ext cx="3021012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Why this talk?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59898F7-DEBD-4979-8E09-EFFED21E64B7}" type="slidenum">
              <a:rPr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51050" y="1916113"/>
            <a:ext cx="48307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nl-NL" altLang="en-US" sz="3600"/>
              <a:t>What is the interest?</a:t>
            </a:r>
          </a:p>
          <a:p>
            <a:pPr algn="ctr" eaLnBrk="1" hangingPunct="1"/>
            <a:endParaRPr lang="nl-NL" altLang="en-US" sz="3600"/>
          </a:p>
          <a:p>
            <a:pPr algn="ctr" eaLnBrk="1" hangingPunct="1"/>
            <a:r>
              <a:rPr lang="nl-NL" altLang="en-US" sz="3600"/>
              <a:t>Why did they do it?</a:t>
            </a:r>
          </a:p>
          <a:p>
            <a:pPr algn="ctr" eaLnBrk="1" hangingPunct="1"/>
            <a:endParaRPr lang="nl-NL" altLang="en-US" sz="3600"/>
          </a:p>
          <a:p>
            <a:pPr algn="ctr" eaLnBrk="1" hangingPunct="1"/>
            <a:r>
              <a:rPr lang="nl-NL" altLang="en-US" sz="3600"/>
              <a:t>How would you get in?</a:t>
            </a:r>
          </a:p>
          <a:p>
            <a:pPr algn="ctr" eaLnBrk="1" hangingPunct="1"/>
            <a:endParaRPr lang="nl-NL" altLang="en-US" sz="3600"/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6" y="1628775"/>
            <a:ext cx="5648325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358775" y="168275"/>
            <a:ext cx="8421688" cy="98901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>
                <a:ea typeface="ＭＳ Ｐゴシック" charset="0"/>
                <a:cs typeface="+mj-cs"/>
              </a:rPr>
              <a:t>IR77 	       GSMA Inter Operator Requirements</a:t>
            </a:r>
            <a:br>
              <a:rPr lang="en-GB">
                <a:ea typeface="ＭＳ Ｐゴシック" charset="0"/>
                <a:cs typeface="+mj-cs"/>
              </a:rPr>
            </a:br>
            <a:endParaRPr lang="en-GB">
              <a:ea typeface="ＭＳ Ｐゴシック" charset="0"/>
              <a:cs typeface="+mj-cs"/>
            </a:endParaRPr>
          </a:p>
        </p:txBody>
      </p:sp>
      <p:sp>
        <p:nvSpPr>
          <p:cNvPr id="4099" name="Rectangle 3" hidden="1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58775" y="1250950"/>
            <a:ext cx="8421688" cy="8096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ea typeface="ＭＳ Ｐゴシック" charset="0"/>
              <a:cs typeface="+mn-cs"/>
            </a:endParaRPr>
          </a:p>
        </p:txBody>
      </p:sp>
      <p:sp>
        <p:nvSpPr>
          <p:cNvPr id="19460" name="Rectangle 33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E23186C-A964-46F7-A927-3E6908820D2B}" type="slidenum">
              <a:rPr altLang="en-US" sz="1200">
                <a:solidFill>
                  <a:srgbClr val="000000"/>
                </a:solidFill>
              </a:rPr>
              <a:pPr eaLnBrk="1" hangingPunct="1"/>
              <a:t>59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4067175" y="1700213"/>
            <a:ext cx="4572000" cy="4032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4000" dirty="0" err="1">
                <a:solidFill>
                  <a:srgbClr val="000000"/>
                </a:solidFill>
                <a:latin typeface="Arial" charset="0"/>
              </a:rPr>
              <a:t>Revised</a:t>
            </a:r>
            <a:r>
              <a:rPr lang="nl-NL" sz="4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NL" sz="4000" dirty="0" err="1">
                <a:solidFill>
                  <a:srgbClr val="000000"/>
                </a:solidFill>
                <a:latin typeface="Arial" charset="0"/>
              </a:rPr>
              <a:t>version</a:t>
            </a:r>
            <a:endParaRPr lang="nl-NL" sz="40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endParaRPr lang="nl-NL" sz="24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nl-NL" sz="2400" dirty="0">
                <a:solidFill>
                  <a:srgbClr val="000000"/>
                </a:solidFill>
                <a:latin typeface="Arial" charset="0"/>
              </a:rPr>
              <a:t>Pro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nl-NL" sz="2400" dirty="0">
                <a:solidFill>
                  <a:srgbClr val="000000"/>
                </a:solidFill>
                <a:latin typeface="Arial" charset="0"/>
              </a:rPr>
              <a:t>Binding security </a:t>
            </a:r>
            <a:r>
              <a:rPr lang="nl-NL" sz="2400" dirty="0" err="1">
                <a:solidFill>
                  <a:srgbClr val="000000"/>
                </a:solidFill>
                <a:latin typeface="Arial" charset="0"/>
              </a:rPr>
              <a:t>requirements</a:t>
            </a:r>
            <a:endParaRPr lang="nl-NL" sz="24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nl-NL" sz="2400" dirty="0">
                <a:solidFill>
                  <a:srgbClr val="000000"/>
                </a:solidFill>
                <a:latin typeface="Arial" charset="0"/>
              </a:rPr>
              <a:t>Best </a:t>
            </a:r>
            <a:r>
              <a:rPr lang="nl-NL" sz="2400" dirty="0" err="1">
                <a:solidFill>
                  <a:srgbClr val="000000"/>
                </a:solidFill>
                <a:latin typeface="Arial" charset="0"/>
              </a:rPr>
              <a:t>practices</a:t>
            </a:r>
            <a:endParaRPr lang="nl-NL" sz="24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endParaRPr lang="nl-NL" sz="24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nl-NL" sz="2400" dirty="0">
                <a:solidFill>
                  <a:srgbClr val="000000"/>
                </a:solidFill>
                <a:latin typeface="Arial" charset="0"/>
              </a:rPr>
              <a:t>Con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nl-NL" sz="2400" dirty="0" err="1">
                <a:solidFill>
                  <a:srgbClr val="000000"/>
                </a:solidFill>
                <a:latin typeface="Arial" charset="0"/>
              </a:rPr>
              <a:t>Still</a:t>
            </a:r>
            <a:r>
              <a:rPr lang="nl-NL" sz="2400" dirty="0">
                <a:solidFill>
                  <a:srgbClr val="000000"/>
                </a:solidFill>
                <a:latin typeface="Arial" charset="0"/>
              </a:rPr>
              <a:t> high level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nl-NL" sz="2400" dirty="0">
                <a:solidFill>
                  <a:srgbClr val="000000"/>
                </a:solidFill>
                <a:latin typeface="Arial" charset="0"/>
              </a:rPr>
              <a:t>No </a:t>
            </a:r>
            <a:r>
              <a:rPr lang="nl-NL" sz="2400" dirty="0" err="1">
                <a:solidFill>
                  <a:srgbClr val="000000"/>
                </a:solidFill>
                <a:latin typeface="Arial" charset="0"/>
              </a:rPr>
              <a:t>testing</a:t>
            </a:r>
            <a:r>
              <a:rPr lang="nl-NL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Arial" charset="0"/>
              </a:rPr>
              <a:t>guidelines</a:t>
            </a:r>
            <a:endParaRPr lang="nl-NL" sz="24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nl-NL" sz="2400" dirty="0">
                <a:solidFill>
                  <a:srgbClr val="000000"/>
                </a:solidFill>
                <a:latin typeface="Arial" charset="0"/>
              </a:rPr>
              <a:t>No monitoring or </a:t>
            </a:r>
            <a:r>
              <a:rPr lang="nl-NL" sz="2400" dirty="0" err="1">
                <a:solidFill>
                  <a:srgbClr val="000000"/>
                </a:solidFill>
                <a:latin typeface="Arial" charset="0"/>
              </a:rPr>
              <a:t>enforcing</a:t>
            </a:r>
            <a:endParaRPr lang="nl-NL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437" name="Picture 3" descr="NewandImprov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49500"/>
            <a:ext cx="3375025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358775" y="168275"/>
            <a:ext cx="8421688" cy="98901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>
                <a:ea typeface="ＭＳ Ｐゴシック" charset="0"/>
                <a:cs typeface="+mj-cs"/>
              </a:rPr>
              <a:t>Thank you! 		         Resource list</a:t>
            </a:r>
            <a:br>
              <a:rPr lang="en-GB">
                <a:ea typeface="ＭＳ Ｐゴシック" charset="0"/>
                <a:cs typeface="+mj-cs"/>
              </a:rPr>
            </a:br>
            <a:endParaRPr lang="en-GB">
              <a:ea typeface="ＭＳ Ｐゴシック" charset="0"/>
              <a:cs typeface="+mj-cs"/>
            </a:endParaRPr>
          </a:p>
        </p:txBody>
      </p:sp>
      <p:sp>
        <p:nvSpPr>
          <p:cNvPr id="62467" name="Rectangle 3" hidden="1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58775" y="1250950"/>
            <a:ext cx="8421688" cy="8096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ea typeface="ＭＳ Ｐゴシック" charset="0"/>
              <a:cs typeface="+mn-cs"/>
            </a:endParaRPr>
          </a:p>
        </p:txBody>
      </p:sp>
      <p:sp>
        <p:nvSpPr>
          <p:cNvPr id="19460" name="Rectangle 33"/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CC77CA4-47CB-4F8F-8F48-0A662521C42C}" type="slidenum">
              <a:rPr altLang="en-US" sz="1200"/>
              <a:pPr eaLnBrk="1" hangingPunct="1"/>
              <a:t>60</a:t>
            </a:fld>
            <a:endParaRPr lang="en-US" altLang="en-US" sz="1200"/>
          </a:p>
        </p:txBody>
      </p:sp>
      <p:sp>
        <p:nvSpPr>
          <p:cNvPr id="119812" name="TextBox 1"/>
          <p:cNvSpPr txBox="1">
            <a:spLocks noChangeArrowheads="1"/>
          </p:cNvSpPr>
          <p:nvPr/>
        </p:nvSpPr>
        <p:spPr bwMode="auto">
          <a:xfrm>
            <a:off x="1187450" y="4800600"/>
            <a:ext cx="26638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 smtClean="0"/>
              <a:t>stephen.kho@hpe.com</a:t>
            </a:r>
          </a:p>
          <a:p>
            <a:pPr eaLnBrk="1" hangingPunct="1"/>
            <a:r>
              <a:rPr lang="en-GB" altLang="en-US" sz="1800" dirty="0"/>
              <a:t>rob.kuiters@kpn.com</a:t>
            </a:r>
          </a:p>
          <a:p>
            <a:pPr eaLnBrk="1" hangingPunct="1"/>
            <a:endParaRPr lang="en-GB" altLang="en-US" sz="1800" dirty="0"/>
          </a:p>
        </p:txBody>
      </p:sp>
      <p:sp>
        <p:nvSpPr>
          <p:cNvPr id="119813" name="Rectangle 1"/>
          <p:cNvSpPr>
            <a:spLocks noChangeArrowheads="1"/>
          </p:cNvSpPr>
          <p:nvPr/>
        </p:nvSpPr>
        <p:spPr bwMode="auto">
          <a:xfrm>
            <a:off x="4837113" y="1258888"/>
            <a:ext cx="395605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400" b="1"/>
              <a:t>OpenGGSN project </a:t>
            </a:r>
            <a:endParaRPr lang="en-GB" altLang="en-US" sz="1400"/>
          </a:p>
          <a:p>
            <a:pPr eaLnBrk="1" hangingPunct="1"/>
            <a:r>
              <a:rPr lang="en-GB" altLang="en-US" sz="1400"/>
              <a:t>http://sourceforge.net/projects/ggsn/</a:t>
            </a:r>
          </a:p>
          <a:p>
            <a:pPr eaLnBrk="1" hangingPunct="1"/>
            <a:endParaRPr lang="en-GB" altLang="en-US" sz="1400"/>
          </a:p>
          <a:p>
            <a:pPr eaLnBrk="1" hangingPunct="1"/>
            <a:r>
              <a:rPr lang="en-GB" altLang="en-US" sz="1400" b="1"/>
              <a:t>Location API</a:t>
            </a:r>
          </a:p>
          <a:p>
            <a:pPr eaLnBrk="1" hangingPunct="1"/>
            <a:r>
              <a:rPr lang="en-GB" altLang="en-US" sz="1400"/>
              <a:t>http://unwiredlabs.com/api</a:t>
            </a:r>
          </a:p>
          <a:p>
            <a:pPr eaLnBrk="1" hangingPunct="1"/>
            <a:endParaRPr lang="en-GB" altLang="en-US" sz="1400"/>
          </a:p>
          <a:p>
            <a:pPr eaLnBrk="1" hangingPunct="1"/>
            <a:r>
              <a:rPr lang="en-GB" altLang="en-US" sz="1400" b="1"/>
              <a:t>Network Miner</a:t>
            </a:r>
          </a:p>
          <a:p>
            <a:pPr eaLnBrk="1" hangingPunct="1"/>
            <a:r>
              <a:rPr lang="en-GB" altLang="en-US" sz="1400"/>
              <a:t>http://www.netresec.com/?page=NetworkMiner</a:t>
            </a:r>
          </a:p>
          <a:p>
            <a:pPr eaLnBrk="1" hangingPunct="1"/>
            <a:endParaRPr lang="en-GB" altLang="en-US" sz="1400"/>
          </a:p>
          <a:p>
            <a:pPr eaLnBrk="1" hangingPunct="1"/>
            <a:r>
              <a:rPr lang="en-GB" altLang="en-US" sz="1400" b="1"/>
              <a:t>Enum4linux</a:t>
            </a:r>
          </a:p>
          <a:p>
            <a:pPr eaLnBrk="1" hangingPunct="1"/>
            <a:r>
              <a:rPr lang="en-GB" altLang="en-US" sz="1400"/>
              <a:t>http://labs.portcullis.co.uk/application enum4linux/ </a:t>
            </a:r>
          </a:p>
          <a:p>
            <a:pPr eaLnBrk="1" hangingPunct="1"/>
            <a:endParaRPr lang="en-GB" altLang="en-US" sz="1400"/>
          </a:p>
          <a:p>
            <a:pPr eaLnBrk="1" hangingPunct="1"/>
            <a:r>
              <a:rPr lang="en-GB" altLang="en-US" sz="1400" b="1"/>
              <a:t>ZMAP</a:t>
            </a:r>
          </a:p>
          <a:p>
            <a:pPr eaLnBrk="1" hangingPunct="1"/>
            <a:r>
              <a:rPr lang="en-GB" altLang="en-US" sz="1400"/>
              <a:t>https://zmap.io</a:t>
            </a:r>
          </a:p>
          <a:p>
            <a:pPr eaLnBrk="1" hangingPunct="1"/>
            <a:endParaRPr lang="en-GB" altLang="en-US" sz="1400"/>
          </a:p>
          <a:p>
            <a:pPr eaLnBrk="1" hangingPunct="1"/>
            <a:r>
              <a:rPr lang="en-GB" altLang="en-US" sz="1400" b="1"/>
              <a:t>Masscan</a:t>
            </a:r>
          </a:p>
          <a:p>
            <a:pPr eaLnBrk="1" hangingPunct="1"/>
            <a:r>
              <a:rPr lang="en-GB" altLang="en-US" sz="1400"/>
              <a:t>https://github.com/robertdavidgraham/masscan</a:t>
            </a:r>
          </a:p>
          <a:p>
            <a:pPr eaLnBrk="1" hangingPunct="1"/>
            <a:endParaRPr lang="en-GB" altLang="en-US" sz="1800"/>
          </a:p>
          <a:p>
            <a:pPr eaLnBrk="1" hangingPunct="1"/>
            <a:r>
              <a:rPr lang="en-GB" altLang="en-US" sz="1400" b="1"/>
              <a:t>GTP specification</a:t>
            </a:r>
          </a:p>
          <a:p>
            <a:pPr eaLnBrk="1" hangingPunct="1"/>
            <a:r>
              <a:rPr lang="en-GB" altLang="en-US" sz="1400"/>
              <a:t>http://www.3gpp.org/DynaReport/29060.htm</a:t>
            </a:r>
          </a:p>
          <a:p>
            <a:pPr eaLnBrk="1" hangingPunct="1"/>
            <a:endParaRPr lang="en-GB" altLang="en-US" sz="1800"/>
          </a:p>
          <a:p>
            <a:pPr eaLnBrk="1" hangingPunct="1"/>
            <a:endParaRPr lang="en-GB" altLang="en-US" sz="1800"/>
          </a:p>
          <a:p>
            <a:pPr eaLnBrk="1" hangingPunct="1"/>
            <a:endParaRPr lang="en-GB" altLang="en-US" sz="1800"/>
          </a:p>
          <a:p>
            <a:pPr eaLnBrk="1" hangingPunct="1"/>
            <a:endParaRPr lang="en-GB" altLang="en-US" sz="1800"/>
          </a:p>
        </p:txBody>
      </p:sp>
      <p:pic>
        <p:nvPicPr>
          <p:cNvPr id="11981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58888"/>
            <a:ext cx="273526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The Concept</a:t>
            </a: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204524B-9D32-4D28-ADD2-E09FE0D3C93C}" type="slidenum">
              <a:rPr altLang="en-US" sz="1200"/>
              <a:pPr eaLnBrk="1" hangingPunct="1"/>
              <a:t>6</a:t>
            </a:fld>
            <a:endParaRPr lang="en-US" altLang="en-US" sz="1200"/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57338"/>
            <a:ext cx="8175625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The Concept</a:t>
            </a:r>
            <a:br>
              <a:rPr lang="nl-NL">
                <a:ea typeface="MS PGothic" charset="0"/>
                <a:cs typeface="MS PGothic" charset="0"/>
              </a:rPr>
            </a:br>
            <a:r>
              <a:rPr lang="nl-NL">
                <a:ea typeface="MS PGothic" charset="0"/>
                <a:cs typeface="MS PGothic" charset="0"/>
              </a:rPr>
              <a:t>Death by abbreviations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54B92D5-AF9A-48D2-8E75-8C7A435140FD}" type="slidenum">
              <a:rPr altLang="en-US" sz="1200"/>
              <a:pPr eaLnBrk="1" hangingPunct="1"/>
              <a:t>7</a:t>
            </a:fld>
            <a:endParaRPr lang="en-US" altLang="en-US" sz="1200"/>
          </a:p>
        </p:txBody>
      </p:sp>
      <p:pic>
        <p:nvPicPr>
          <p:cNvPr id="2969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68413"/>
            <a:ext cx="6408738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9388" y="2420938"/>
            <a:ext cx="31734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Cell Identifier - CI</a:t>
            </a:r>
          </a:p>
          <a:p>
            <a:pPr eaLnBrk="1" hangingPunct="1"/>
            <a:endParaRPr lang="nl-NL" altLang="en-US" sz="1800"/>
          </a:p>
          <a:p>
            <a:pPr eaLnBrk="1" hangingPunct="1"/>
            <a:r>
              <a:rPr lang="nl-NL" altLang="en-US" sz="1800"/>
              <a:t>Routing Area Code – RAC</a:t>
            </a:r>
          </a:p>
          <a:p>
            <a:pPr eaLnBrk="1" hangingPunct="1"/>
            <a:endParaRPr lang="nl-NL" altLang="en-US" sz="1800"/>
          </a:p>
          <a:p>
            <a:pPr eaLnBrk="1" hangingPunct="1"/>
            <a:r>
              <a:rPr lang="nl-NL" altLang="en-US" sz="1800"/>
              <a:t>Mobile Country Code – MCC</a:t>
            </a:r>
          </a:p>
          <a:p>
            <a:pPr eaLnBrk="1" hangingPunct="1"/>
            <a:endParaRPr lang="nl-NL" altLang="en-US" sz="1800"/>
          </a:p>
          <a:p>
            <a:pPr eaLnBrk="1" hangingPunct="1"/>
            <a:r>
              <a:rPr lang="nl-NL" altLang="en-US" sz="1800"/>
              <a:t>Mobile Network Code – MNC</a:t>
            </a:r>
          </a:p>
          <a:p>
            <a:pPr eaLnBrk="1" hangingPunct="1"/>
            <a:endParaRPr lang="nl-NL" altLang="en-US" sz="1800"/>
          </a:p>
        </p:txBody>
      </p:sp>
      <p:sp>
        <p:nvSpPr>
          <p:cNvPr id="13" name="Hexagon 12"/>
          <p:cNvSpPr>
            <a:spLocks noChangeArrowheads="1"/>
          </p:cNvSpPr>
          <p:nvPr/>
        </p:nvSpPr>
        <p:spPr bwMode="auto">
          <a:xfrm>
            <a:off x="4859338" y="2133600"/>
            <a:ext cx="792162" cy="719138"/>
          </a:xfrm>
          <a:prstGeom prst="hexagon">
            <a:avLst>
              <a:gd name="adj" fmla="val 24999"/>
              <a:gd name="vf" fmla="val 115470"/>
            </a:avLst>
          </a:prstGeom>
          <a:gradFill rotWithShape="1">
            <a:gsLst>
              <a:gs pos="0">
                <a:srgbClr val="E6FAE6"/>
              </a:gs>
              <a:gs pos="64999">
                <a:srgbClr val="BFF1BF"/>
              </a:gs>
              <a:gs pos="100000">
                <a:srgbClr val="A3EDA3"/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dk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5" name="Hexagon 14"/>
          <p:cNvSpPr>
            <a:spLocks noChangeArrowheads="1"/>
          </p:cNvSpPr>
          <p:nvPr/>
        </p:nvSpPr>
        <p:spPr bwMode="auto">
          <a:xfrm>
            <a:off x="5435600" y="1773238"/>
            <a:ext cx="792163" cy="719137"/>
          </a:xfrm>
          <a:prstGeom prst="hexagon">
            <a:avLst>
              <a:gd name="adj" fmla="val 24999"/>
              <a:gd name="vf" fmla="val 115470"/>
            </a:avLst>
          </a:prstGeom>
          <a:gradFill rotWithShape="1">
            <a:gsLst>
              <a:gs pos="0">
                <a:srgbClr val="E6FAE6"/>
              </a:gs>
              <a:gs pos="64999">
                <a:srgbClr val="BFF1BF"/>
              </a:gs>
              <a:gs pos="100000">
                <a:srgbClr val="A3EDA3"/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dk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6" name="Hexagon 15"/>
          <p:cNvSpPr>
            <a:spLocks noChangeArrowheads="1"/>
          </p:cNvSpPr>
          <p:nvPr/>
        </p:nvSpPr>
        <p:spPr bwMode="auto">
          <a:xfrm>
            <a:off x="5435600" y="2492375"/>
            <a:ext cx="792163" cy="720725"/>
          </a:xfrm>
          <a:prstGeom prst="hexagon">
            <a:avLst>
              <a:gd name="adj" fmla="val 25000"/>
              <a:gd name="vf" fmla="val 115470"/>
            </a:avLst>
          </a:prstGeom>
          <a:gradFill rotWithShape="1">
            <a:gsLst>
              <a:gs pos="0">
                <a:srgbClr val="E6FAE6"/>
              </a:gs>
              <a:gs pos="64999">
                <a:srgbClr val="BFF1BF"/>
              </a:gs>
              <a:gs pos="100000">
                <a:srgbClr val="A3EDA3"/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dk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435600" y="1989138"/>
            <a:ext cx="771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114801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859338" y="2349500"/>
            <a:ext cx="7715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114802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435600" y="2708275"/>
            <a:ext cx="771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400"/>
              <a:t>114803</a:t>
            </a:r>
          </a:p>
        </p:txBody>
      </p:sp>
      <p:sp>
        <p:nvSpPr>
          <p:cNvPr id="20" name="Hexagon 19"/>
          <p:cNvSpPr>
            <a:spLocks noChangeArrowheads="1"/>
          </p:cNvSpPr>
          <p:nvPr/>
        </p:nvSpPr>
        <p:spPr bwMode="auto">
          <a:xfrm>
            <a:off x="4716463" y="1700213"/>
            <a:ext cx="1800225" cy="1584325"/>
          </a:xfrm>
          <a:prstGeom prst="hexagon">
            <a:avLst>
              <a:gd name="adj" fmla="val 24998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nl-NL">
              <a:solidFill>
                <a:schemeClr val="lt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300788" y="1773238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 sz="1800"/>
              <a:t>48201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932363" y="4292600"/>
            <a:ext cx="1365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/>
              <a:t>mnc 008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932363" y="3789363"/>
            <a:ext cx="1347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/>
              <a:t>mcc 204</a:t>
            </a:r>
          </a:p>
        </p:txBody>
      </p:sp>
      <p:sp>
        <p:nvSpPr>
          <p:cNvPr id="29711" name="TextBox 2"/>
          <p:cNvSpPr txBox="1">
            <a:spLocks noChangeArrowheads="1"/>
          </p:cNvSpPr>
          <p:nvPr/>
        </p:nvSpPr>
        <p:spPr bwMode="auto">
          <a:xfrm>
            <a:off x="107950" y="1341438"/>
            <a:ext cx="2630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en-US"/>
              <a:t>Mobility identifiers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/>
      <p:bldP spid="18" grpId="0"/>
      <p:bldP spid="19" grpId="0"/>
      <p:bldP spid="20" grpId="0" animBg="1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ea typeface="MS PGothic" charset="0"/>
                <a:cs typeface="MS PGothic" charset="0"/>
              </a:rPr>
              <a:t>The Concept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55433DA-4EEA-45DD-963F-11B8C441F66A}" type="slidenum">
              <a:rPr altLang="en-US" sz="1200"/>
              <a:pPr eaLnBrk="1" hangingPunct="1"/>
              <a:t>8</a:t>
            </a:fld>
            <a:endParaRPr lang="en-US" altLang="en-US" sz="1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2575" cy="6924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RMA DOCSYS~XML" val="&lt;?xml version=&quot;1.0&quot;?&gt;&#10;&lt;data customer=&quot;kpn&quot; profile=&quot;kpn&quot; model=&quot;presentatie-kpn/presentatie.xml&quot; country-code=&quot;31&quot; target=&quot;Microsoft PowerPoint&quot; target-version=&quot;14.0.7113&quot; existing=&quot;%5C%5Cw1707.kpnnl.local%5Chomedirs02b$%5Ckho499%5CHITB2014%5COn%20Her%20Majesty's%20Secret%20Service%20v0.1.ppt#Presentation&quot;&gt;&lt;presentatie template=&quot;presentatie-kpn/kpn_print_onscreen_wit.pot&quot; id=&quot;&quot; version=&quot;1.1&quot; lcid=&quot;2057&quot; locale=&quot;en&quot; save-as=&quot;\\w1707.kpnnl.local\homedirs02b$\kho499\HackIT Ergo\LTE Hacking - What you need to know v0.1.ppt&quot;&gt;&lt;PAPER/&gt;&lt;titel value=&quot;On Her Majesty's Secret Service - GRX &amp;amp; A spy agency&quot; formatted-value=&quot;On Her Majesty's Secret Service - GRX &amp;amp; A spy agency&quot; format-disabled=&quot;true&quot;/&gt;&lt;subtitel value=&quot;HITB Amsterdam 2014&quot; formatted-value=&quot;HITB Amsterdam 2014&quot; format-disabled=&quot;true&quot;/&gt;&lt;spreker value=&quot;Stephen Kho/ Rob Kuiters&quot; formatted-value=&quot;Stephen Kho/ Rob Kuiters&quot; format-disabled=&quot;true&quot;/&gt;&lt;datum value=&quot;29 May 2014&quot; formatted-value=&quot;29 May 2014&quot; format-disabled=&quot;true&quot;/&gt;&lt;afdeling output-value=&quot;-&quot;/&gt;&lt;bedrijfsonderdeel/&gt;&lt;company value=&quot;fmtCompany&quot;/&gt;&lt;embed/&gt;&lt;reopened value=&quot;true&quot; formatted-value=&quot;true&quot;/&gt;&lt;rubriceringlist value=&quot;4&quot; formatted-value=&quot;&quot;/&gt;&lt;rubricering formatted-value=&quot;&quot;/&gt;&lt;format value=&quot;_print&quot; formatted-value=&quot;Wel start-dia&quot;/&gt;&lt;size value=&quot;OnScreen&quot; formatted-value=&quot;Standaard&quot;/&gt;&lt;background value=&quot;white&quot; formatted-value=&quot;Interne presentatie&quot;/&gt;&lt;lstBedankt value=&quot;Thank you for your attention&quot; formatted-value=&quot;Thank you for your attention&quot;/&gt;&lt;/presentatie&gt;&lt;/data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LIDEID" val="endslides"/>
  <p:tag name="DS-STYLEID" val="endslid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center-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sub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LIDEID" val="endslides"/>
  <p:tag name="DS-STYLEID" val="endslid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center-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sub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LIDEID" val="endslides"/>
  <p:tag name="DS-STYLEID" val="endslid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center-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sub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LIDEID" val="titleslides"/>
  <p:tag name="DS-STYLEID" val="titleslid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center-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sub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datefiel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namefiel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LIDEID" val="nextslides-one-column"/>
  <p:tag name="DS-STYLEID" val="nextslid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S-SHAPEID" val="body"/>
</p:tagLst>
</file>

<file path=ppt/theme/theme1.xml><?xml version="1.0" encoding="utf-8"?>
<a:theme xmlns:a="http://schemas.openxmlformats.org/drawingml/2006/main" name="kpn_print_onscreen_wit">
  <a:themeElements>
    <a:clrScheme name="Default Design 1">
      <a:dk1>
        <a:srgbClr val="000000"/>
      </a:dk1>
      <a:lt1>
        <a:srgbClr val="FFFFFF"/>
      </a:lt1>
      <a:dk2>
        <a:srgbClr val="82C253"/>
      </a:dk2>
      <a:lt2>
        <a:srgbClr val="B6E099"/>
      </a:lt2>
      <a:accent1>
        <a:srgbClr val="009900"/>
      </a:accent1>
      <a:accent2>
        <a:srgbClr val="000099"/>
      </a:accent2>
      <a:accent3>
        <a:srgbClr val="FFFFFF"/>
      </a:accent3>
      <a:accent4>
        <a:srgbClr val="000000"/>
      </a:accent4>
      <a:accent5>
        <a:srgbClr val="AACAAA"/>
      </a:accent5>
      <a:accent6>
        <a:srgbClr val="00008A"/>
      </a:accent6>
      <a:hlink>
        <a:srgbClr val="99CC00"/>
      </a:hlink>
      <a:folHlink>
        <a:srgbClr val="3333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82C253"/>
        </a:dk2>
        <a:lt2>
          <a:srgbClr val="B6E099"/>
        </a:lt2>
        <a:accent1>
          <a:srgbClr val="009900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00008A"/>
        </a:accent6>
        <a:hlink>
          <a:srgbClr val="99CC00"/>
        </a:hlink>
        <a:folHlink>
          <a:srgbClr val="3333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kpn_print_onscreen_wit</Template>
  <TotalTime>61814</TotalTime>
  <Words>3611</Words>
  <Application>Microsoft Office PowerPoint</Application>
  <PresentationFormat>On-screen Show (4:3)</PresentationFormat>
  <Paragraphs>1089</Paragraphs>
  <Slides>61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MS PGothic</vt:lpstr>
      <vt:lpstr>MS PGothic</vt:lpstr>
      <vt:lpstr>Arial</vt:lpstr>
      <vt:lpstr>Courier</vt:lpstr>
      <vt:lpstr>KPN Sans</vt:lpstr>
      <vt:lpstr>Wingdings</vt:lpstr>
      <vt:lpstr>kpn_print_onscreen_wit</vt:lpstr>
      <vt:lpstr>Document</vt:lpstr>
      <vt:lpstr>On Her Majesty's Secret Service - GRX &amp; A spy agency</vt:lpstr>
      <vt:lpstr>Agenda  </vt:lpstr>
      <vt:lpstr>Who </vt:lpstr>
      <vt:lpstr>PowerPoint Presentation</vt:lpstr>
      <vt:lpstr>Why this talk?</vt:lpstr>
      <vt:lpstr>Why this talk?</vt:lpstr>
      <vt:lpstr>The Concept</vt:lpstr>
      <vt:lpstr>The Concept Death by abbreviations</vt:lpstr>
      <vt:lpstr>The Concept</vt:lpstr>
      <vt:lpstr>The Concept Death by Abbreviations</vt:lpstr>
      <vt:lpstr>The Concept Elements</vt:lpstr>
      <vt:lpstr>Connecting the Dots</vt:lpstr>
      <vt:lpstr>GPRS Tunneling Protocol</vt:lpstr>
      <vt:lpstr>GPRS Tunneling Protocol</vt:lpstr>
      <vt:lpstr>GPRS Tunneling protocol Header</vt:lpstr>
      <vt:lpstr>GPRS Tunneling protocol Header</vt:lpstr>
      <vt:lpstr>GPRS Tunneling protocol</vt:lpstr>
      <vt:lpstr>GPRS Tunneling protocol</vt:lpstr>
      <vt:lpstr>GPRS Roaming eXchange  </vt:lpstr>
      <vt:lpstr>GPRS Roaming eXchange  </vt:lpstr>
      <vt:lpstr>GRX architecture &amp; protocols  </vt:lpstr>
      <vt:lpstr>GRX architecture &amp; protocols  </vt:lpstr>
      <vt:lpstr>GRX providers  </vt:lpstr>
      <vt:lpstr>GRX providers - HQ  </vt:lpstr>
      <vt:lpstr>GTP Traffic – why the interest?</vt:lpstr>
      <vt:lpstr>GTP Traffic – why the interest?</vt:lpstr>
      <vt:lpstr>GTP Traffic – why the interest?</vt:lpstr>
      <vt:lpstr>GTP Traffic – why the interest?</vt:lpstr>
      <vt:lpstr>GTP Traffic – why the interest?</vt:lpstr>
      <vt:lpstr>GTP Traffic – why the interest?</vt:lpstr>
      <vt:lpstr>GTP Traffic – why the interest?</vt:lpstr>
      <vt:lpstr>GTP Traffic – why the interest? </vt:lpstr>
      <vt:lpstr>GTP Traffic – why the interest? MCC, MNC, LAC, CI = your location </vt:lpstr>
      <vt:lpstr>GTP Traffic – why the interest? MCC, MNC, LAC, CI = your location</vt:lpstr>
      <vt:lpstr>GTP Traffic – why the interest? IMEI – International Mobile Equipment Identity</vt:lpstr>
      <vt:lpstr>GRX landscape – overview</vt:lpstr>
      <vt:lpstr>GRX landscape – Looking for GGSNs  </vt:lpstr>
      <vt:lpstr>GRX landscape – Looking for GGSNs  </vt:lpstr>
      <vt:lpstr>GRX landscape – Looking for GGSNs  </vt:lpstr>
      <vt:lpstr>GRX landscape – Talking to GGSNs</vt:lpstr>
      <vt:lpstr>GRX landscape threat profile  – DNS servers (53/UDP)</vt:lpstr>
      <vt:lpstr>GRX landscape threat profile– DNS servers</vt:lpstr>
      <vt:lpstr>GRX landscape threat profile – SMTP (25/TCP)</vt:lpstr>
      <vt:lpstr>GRX landscape threat profile  – FTP servers (21/TCP)</vt:lpstr>
      <vt:lpstr>GRX landscape threat profile  – Web servers (80,443/TCP)</vt:lpstr>
      <vt:lpstr>GRX landscape threat profile  – Telnet daemons (23/TCP) </vt:lpstr>
      <vt:lpstr>GRX landscape threat profile  – SMB (Server Message Block) (139,445/TCP)</vt:lpstr>
      <vt:lpstr>GRX landscape threat profile –SMB (139,445/TCP) Information disclosure via null session </vt:lpstr>
      <vt:lpstr>GRX landscape – SNMP (UDP/161)</vt:lpstr>
      <vt:lpstr>GRX landscape – SNMP (UDP/161)</vt:lpstr>
      <vt:lpstr>GRX landscape – SNMP</vt:lpstr>
      <vt:lpstr>GRX landscape – SNMP</vt:lpstr>
      <vt:lpstr>GRX landscape – the numbers </vt:lpstr>
      <vt:lpstr>On Her Majesty's Secret Service - GRX &amp; A spy agency - Conclusion</vt:lpstr>
      <vt:lpstr>Mitigation &amp; best practises </vt:lpstr>
      <vt:lpstr>Follow up actions since initial publication</vt:lpstr>
      <vt:lpstr>GRX landscape – the numbers - REVISITED</vt:lpstr>
      <vt:lpstr>GTP ports (UDP 2123/2152) exposure distribution - over 15 operators  </vt:lpstr>
      <vt:lpstr>IR77         GSMA Inter Operator Requirements </vt:lpstr>
      <vt:lpstr>IR77         GSMA Inter Operator Requirements </vt:lpstr>
      <vt:lpstr>Thank you!            Resource list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Her Majesty's Secret Service - GRX &amp; A spy agency</dc:title>
  <dc:creator>Kho, S.S.L. (Stephen) (KPN NL Chief Information Security Office)</dc:creator>
  <cp:lastModifiedBy>Kho, Stephen</cp:lastModifiedBy>
  <cp:revision>616</cp:revision>
  <dcterms:created xsi:type="dcterms:W3CDTF">2004-06-22T10:15:07Z</dcterms:created>
  <dcterms:modified xsi:type="dcterms:W3CDTF">2016-10-21T20:34:40Z</dcterms:modified>
</cp:coreProperties>
</file>